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552" r:id="rId2"/>
    <p:sldId id="913" r:id="rId3"/>
    <p:sldId id="923" r:id="rId4"/>
    <p:sldId id="924" r:id="rId5"/>
    <p:sldId id="926" r:id="rId6"/>
    <p:sldId id="927" r:id="rId7"/>
    <p:sldId id="928" r:id="rId8"/>
    <p:sldId id="942" r:id="rId9"/>
    <p:sldId id="943" r:id="rId10"/>
    <p:sldId id="945" r:id="rId11"/>
    <p:sldId id="944" r:id="rId12"/>
    <p:sldId id="946" r:id="rId13"/>
    <p:sldId id="947" r:id="rId14"/>
    <p:sldId id="948" r:id="rId15"/>
    <p:sldId id="949" r:id="rId16"/>
    <p:sldId id="950" r:id="rId17"/>
    <p:sldId id="954" r:id="rId18"/>
    <p:sldId id="955" r:id="rId19"/>
    <p:sldId id="956" r:id="rId20"/>
    <p:sldId id="951" r:id="rId21"/>
    <p:sldId id="952" r:id="rId22"/>
    <p:sldId id="953" r:id="rId23"/>
    <p:sldId id="957" r:id="rId24"/>
    <p:sldId id="958" r:id="rId25"/>
    <p:sldId id="959" r:id="rId26"/>
    <p:sldId id="960" r:id="rId27"/>
    <p:sldId id="961" r:id="rId28"/>
    <p:sldId id="962" r:id="rId29"/>
    <p:sldId id="963" r:id="rId30"/>
    <p:sldId id="964" r:id="rId31"/>
    <p:sldId id="925" r:id="rId32"/>
    <p:sldId id="8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AD4"/>
    <a:srgbClr val="A47D00"/>
    <a:srgbClr val="FFFB47"/>
    <a:srgbClr val="8D8A00"/>
    <a:srgbClr val="FFFD97"/>
    <a:srgbClr val="BCB800"/>
    <a:srgbClr val="F0EA00"/>
    <a:srgbClr val="FFFF66"/>
    <a:srgbClr val="321547"/>
    <a:srgbClr val="3C1A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609" autoAdjust="0"/>
    <p:restoredTop sz="94660" autoAdjust="0"/>
  </p:normalViewPr>
  <p:slideViewPr>
    <p:cSldViewPr snapToGrid="0">
      <p:cViewPr varScale="1">
        <p:scale>
          <a:sx n="51" d="100"/>
          <a:sy n="51" d="100"/>
        </p:scale>
        <p:origin x="52" y="668"/>
      </p:cViewPr>
      <p:guideLst>
        <p:guide orient="horz" pos="2160"/>
        <p:guide pos="3840"/>
      </p:guideLst>
    </p:cSldViewPr>
  </p:slideViewPr>
  <p:outlineViewPr>
    <p:cViewPr>
      <p:scale>
        <a:sx n="33" d="100"/>
        <a:sy n="33" d="100"/>
      </p:scale>
      <p:origin x="0" y="135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4B82AC-1404-444D-83F8-8FDCA8397589}"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8A5088-0A64-4AA2-AA97-08936E3E1F07}" type="slidenum">
              <a:rPr lang="en-GB" smtClean="0"/>
              <a:t>‹#›</a:t>
            </a:fld>
            <a:endParaRPr lang="en-GB"/>
          </a:p>
        </p:txBody>
      </p:sp>
    </p:spTree>
    <p:extLst>
      <p:ext uri="{BB962C8B-B14F-4D97-AF65-F5344CB8AC3E}">
        <p14:creationId xmlns:p14="http://schemas.microsoft.com/office/powerpoint/2010/main" val="130804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D636B57A-9367-411C-87E8-76BA50A35BC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8" name="Content Placeholder 7">
            <a:extLst>
              <a:ext uri="{FF2B5EF4-FFF2-40B4-BE49-F238E27FC236}">
                <a16:creationId xmlns:a16="http://schemas.microsoft.com/office/drawing/2014/main" id="{8F2D0C70-F143-4556-8AB9-8490D0394B83}"/>
              </a:ext>
            </a:extLst>
          </p:cNvPr>
          <p:cNvSpPr>
            <a:spLocks noGrp="1"/>
          </p:cNvSpPr>
          <p:nvPr>
            <p:ph sz="quarter" idx="13"/>
          </p:nvPr>
        </p:nvSpPr>
        <p:spPr>
          <a:xfrm>
            <a:off x="1154113" y="1162050"/>
            <a:ext cx="9661525" cy="4533900"/>
          </a:xfrm>
        </p:spPr>
        <p:txBody>
          <a:bodyPr>
            <a:noAutofit/>
          </a:bodyPr>
          <a:lstStyle>
            <a:lvl1pPr marL="0" indent="0">
              <a:spcBef>
                <a:spcPts val="0"/>
              </a:spcBef>
              <a:spcAft>
                <a:spcPts val="4000"/>
              </a:spcAft>
              <a:buNone/>
              <a:defRPr lang="en-US" sz="4400" b="1" kern="1200" cap="none" baseline="0"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1pPr>
            <a:lvl2pPr marL="4572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2pPr>
            <a:lvl3pPr marL="9144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3pPr>
            <a:lvl4pPr marL="13716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4pPr>
            <a:lvl5pPr marL="1828800" indent="0">
              <a:buNone/>
              <a:defRPr lang="en-GB" sz="4400" b="1" kern="1200" cap="all" dirty="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5pPr>
          </a:lstStyle>
          <a:p>
            <a:pPr lvl="0"/>
            <a:r>
              <a:rPr lang="en-US" dirty="0"/>
              <a:t>Click to edit Master text styles</a:t>
            </a:r>
          </a:p>
        </p:txBody>
      </p:sp>
    </p:spTree>
    <p:extLst>
      <p:ext uri="{BB962C8B-B14F-4D97-AF65-F5344CB8AC3E}">
        <p14:creationId xmlns:p14="http://schemas.microsoft.com/office/powerpoint/2010/main" val="146910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025419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755130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4042269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885576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64706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961223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522408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646572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862833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05610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
    <p:spTree>
      <p:nvGrpSpPr>
        <p:cNvPr id="1" name=""/>
        <p:cNvGrpSpPr/>
        <p:nvPr/>
      </p:nvGrpSpPr>
      <p:grpSpPr>
        <a:xfrm>
          <a:off x="0" y="0"/>
          <a:ext cx="0" cy="0"/>
          <a:chOff x="0" y="0"/>
          <a:chExt cx="0" cy="0"/>
        </a:xfrm>
      </p:grpSpPr>
      <p:sp>
        <p:nvSpPr>
          <p:cNvPr id="6" name="Slide Number Placeholder 4">
            <a:extLst>
              <a:ext uri="{FF2B5EF4-FFF2-40B4-BE49-F238E27FC236}">
                <a16:creationId xmlns:a16="http://schemas.microsoft.com/office/drawing/2014/main" id="{D636B57A-9367-411C-87E8-76BA50A35BC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8" name="Content Placeholder 7">
            <a:extLst>
              <a:ext uri="{FF2B5EF4-FFF2-40B4-BE49-F238E27FC236}">
                <a16:creationId xmlns:a16="http://schemas.microsoft.com/office/drawing/2014/main" id="{8F2D0C70-F143-4556-8AB9-8490D0394B83}"/>
              </a:ext>
            </a:extLst>
          </p:cNvPr>
          <p:cNvSpPr>
            <a:spLocks noGrp="1"/>
          </p:cNvSpPr>
          <p:nvPr>
            <p:ph sz="quarter" idx="13"/>
          </p:nvPr>
        </p:nvSpPr>
        <p:spPr>
          <a:xfrm>
            <a:off x="1154113" y="354446"/>
            <a:ext cx="9661525" cy="6149109"/>
          </a:xfrm>
        </p:spPr>
        <p:txBody>
          <a:bodyPr>
            <a:noAutofit/>
          </a:bodyPr>
          <a:lstStyle>
            <a:lvl1pPr marL="0" indent="0">
              <a:spcBef>
                <a:spcPts val="0"/>
              </a:spcBef>
              <a:spcAft>
                <a:spcPts val="2000"/>
              </a:spcAft>
              <a:buNone/>
              <a:defRPr lang="en-US" sz="4400" b="1" kern="1200" cap="none" baseline="0"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1pPr>
            <a:lvl2pPr marL="4572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2pPr>
            <a:lvl3pPr marL="9144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3pPr>
            <a:lvl4pPr marL="1371600" indent="0">
              <a:buNone/>
              <a:defRPr lang="en-US" sz="4400" b="1" kern="1200" cap="all" dirty="0" smtClean="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4pPr>
            <a:lvl5pPr marL="1828800" indent="0">
              <a:buNone/>
              <a:defRPr lang="en-GB" sz="4400" b="1" kern="1200" cap="all" dirty="0">
                <a:ln w="3175" cmpd="sng">
                  <a:noFill/>
                </a:ln>
                <a:solidFill>
                  <a:schemeClr val="tx1"/>
                </a:solidFill>
                <a:effectLst>
                  <a:outerShdw blurRad="50800" dist="63500" dir="2700000" algn="tl" rotWithShape="0">
                    <a:prstClr val="black">
                      <a:alpha val="40000"/>
                    </a:prstClr>
                  </a:outerShdw>
                </a:effectLst>
                <a:latin typeface="+mj-lt"/>
                <a:ea typeface="+mj-ea"/>
                <a:cs typeface="+mj-cs"/>
              </a:defRPr>
            </a:lvl5pPr>
          </a:lstStyle>
          <a:p>
            <a:pPr lvl="0"/>
            <a:r>
              <a:rPr lang="en-US" dirty="0"/>
              <a:t>Click to edit Master text styles</a:t>
            </a:r>
          </a:p>
        </p:txBody>
      </p:sp>
    </p:spTree>
    <p:extLst>
      <p:ext uri="{BB962C8B-B14F-4D97-AF65-F5344CB8AC3E}">
        <p14:creationId xmlns:p14="http://schemas.microsoft.com/office/powerpoint/2010/main" val="537325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04957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73832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54898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12285564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2364587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spTree>
    <p:extLst>
      <p:ext uri="{BB962C8B-B14F-4D97-AF65-F5344CB8AC3E}">
        <p14:creationId xmlns:p14="http://schemas.microsoft.com/office/powerpoint/2010/main" val="3797312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smaller">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752764"/>
            <a:ext cx="9827491" cy="5352473"/>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4077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full">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117764"/>
            <a:ext cx="9827491" cy="6622472"/>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01354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868217" y="1034473"/>
            <a:ext cx="9827491" cy="5500254"/>
          </a:xfrm>
        </p:spPr>
        <p:txBody>
          <a:bodyPr>
            <a:noAutofit/>
          </a:bodyPr>
          <a:lstStyle>
            <a:lvl1pPr marL="0" indent="0">
              <a:spcBef>
                <a:spcPts val="600"/>
              </a:spcBef>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600"/>
              </a:spcBef>
              <a:spcAft>
                <a:spcPts val="30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Text Placeholder 2">
            <a:extLst>
              <a:ext uri="{FF2B5EF4-FFF2-40B4-BE49-F238E27FC236}">
                <a16:creationId xmlns:a16="http://schemas.microsoft.com/office/drawing/2014/main" id="{B216F2FE-8C30-4E06-99AB-0627CD730A24}"/>
              </a:ext>
            </a:extLst>
          </p:cNvPr>
          <p:cNvSpPr>
            <a:spLocks noGrp="1"/>
          </p:cNvSpPr>
          <p:nvPr>
            <p:ph type="body" sz="quarter" idx="14"/>
          </p:nvPr>
        </p:nvSpPr>
        <p:spPr>
          <a:xfrm>
            <a:off x="868363" y="138113"/>
            <a:ext cx="9826625" cy="803275"/>
          </a:xfrm>
        </p:spPr>
        <p:txBody>
          <a:bodyPr>
            <a:normAutofit/>
          </a:bodyPr>
          <a:lstStyle>
            <a:lvl1pPr marL="0" indent="0">
              <a:buNone/>
              <a:defRPr lang="en-US" sz="3200" b="1" kern="1200" cap="none" dirty="0" smtClean="0">
                <a:ln w="3175">
                  <a:noFill/>
                </a:ln>
                <a:solidFill>
                  <a:schemeClr val="tx1"/>
                </a:solidFill>
                <a:effectLst>
                  <a:outerShdw blurRad="50800" dist="38100" dir="8100000" algn="tr" rotWithShape="0">
                    <a:prstClr val="black">
                      <a:alpha val="40000"/>
                    </a:prstClr>
                  </a:outerShdw>
                </a:effectLst>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970483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 title Wid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54330" y="1034473"/>
            <a:ext cx="11155681" cy="5500254"/>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
        <p:nvSpPr>
          <p:cNvPr id="3" name="Text Placeholder 2">
            <a:extLst>
              <a:ext uri="{FF2B5EF4-FFF2-40B4-BE49-F238E27FC236}">
                <a16:creationId xmlns:a16="http://schemas.microsoft.com/office/drawing/2014/main" id="{B216F2FE-8C30-4E06-99AB-0627CD730A24}"/>
              </a:ext>
            </a:extLst>
          </p:cNvPr>
          <p:cNvSpPr>
            <a:spLocks noGrp="1"/>
          </p:cNvSpPr>
          <p:nvPr>
            <p:ph type="body" sz="quarter" idx="14"/>
          </p:nvPr>
        </p:nvSpPr>
        <p:spPr>
          <a:xfrm>
            <a:off x="354552" y="138113"/>
            <a:ext cx="11154698" cy="803275"/>
          </a:xfrm>
        </p:spPr>
        <p:txBody>
          <a:bodyPr>
            <a:normAutofit/>
          </a:bodyPr>
          <a:lstStyle>
            <a:lvl1pPr marL="0" indent="0">
              <a:buNone/>
              <a:defRPr lang="en-US" sz="3200" b="1" kern="1200" cap="none" dirty="0" smtClean="0">
                <a:ln w="3175">
                  <a:noFill/>
                </a:ln>
                <a:solidFill>
                  <a:schemeClr val="tx1"/>
                </a:solidFill>
                <a:effectLst>
                  <a:outerShdw blurRad="50800" dist="38100" dir="8100000" algn="tr" rotWithShape="0">
                    <a:prstClr val="black">
                      <a:alpha val="40000"/>
                    </a:prstClr>
                  </a:outerShdw>
                </a:effectLst>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00688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full narrow lin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54330" y="102870"/>
            <a:ext cx="10801351" cy="6431857"/>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46878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smaller narrow line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FEF85D-2577-4D0C-9375-E71A9D5EAB0D}"/>
              </a:ext>
            </a:extLst>
          </p:cNvPr>
          <p:cNvSpPr>
            <a:spLocks noGrp="1"/>
          </p:cNvSpPr>
          <p:nvPr>
            <p:ph type="sldNum" sz="quarter" idx="12"/>
          </p:nvPr>
        </p:nvSpPr>
        <p:spPr>
          <a:xfrm>
            <a:off x="11425382" y="6142182"/>
            <a:ext cx="495700" cy="392545"/>
          </a:xfrm>
        </p:spPr>
        <p:txBody>
          <a:bodyPr/>
          <a:lstStyle>
            <a:lvl1pPr>
              <a:defRPr sz="1800"/>
            </a:lvl1pPr>
          </a:lstStyle>
          <a:p>
            <a:fld id="{2308F86C-173E-442C-9DCD-7C3DA75AEE85}" type="slidenum">
              <a:rPr lang="en-GB" smtClean="0"/>
              <a:pPr/>
              <a:t>‹#›</a:t>
            </a:fld>
            <a:endParaRPr lang="en-GB" dirty="0"/>
          </a:p>
        </p:txBody>
      </p:sp>
      <p:sp>
        <p:nvSpPr>
          <p:cNvPr id="7" name="Content Placeholder 6">
            <a:extLst>
              <a:ext uri="{FF2B5EF4-FFF2-40B4-BE49-F238E27FC236}">
                <a16:creationId xmlns:a16="http://schemas.microsoft.com/office/drawing/2014/main" id="{FAC6F517-4C7D-40B8-A482-7A4441237385}"/>
              </a:ext>
            </a:extLst>
          </p:cNvPr>
          <p:cNvSpPr>
            <a:spLocks noGrp="1"/>
          </p:cNvSpPr>
          <p:nvPr>
            <p:ph sz="quarter" idx="13"/>
          </p:nvPr>
        </p:nvSpPr>
        <p:spPr>
          <a:xfrm>
            <a:off x="365759" y="824577"/>
            <a:ext cx="10789921" cy="5208847"/>
          </a:xfrm>
        </p:spPr>
        <p:txBody>
          <a:bodyPr>
            <a:noAutofit/>
          </a:bodyPr>
          <a:lstStyle>
            <a:lvl1pPr marL="0" indent="0">
              <a:spcBef>
                <a:spcPts val="0"/>
              </a:spcBef>
              <a:spcAft>
                <a:spcPts val="0"/>
              </a:spcAft>
              <a:buFont typeface="Arial" panose="020B0604020202020204" pitchFamily="34" charset="0"/>
              <a:buNone/>
              <a:defRPr lang="en-US" sz="3200" b="1" kern="1200"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1pPr>
            <a:lvl2pPr marL="457200" indent="0">
              <a:spcBef>
                <a:spcPts val="0"/>
              </a:spcBef>
              <a:spcAft>
                <a:spcPts val="0"/>
              </a:spcAft>
              <a:buFont typeface="Arial" panose="020B0604020202020204" pitchFamily="34" charset="0"/>
              <a:buNone/>
              <a:defRPr lang="en-US" sz="28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2pPr>
            <a:lvl3pPr marL="914400" indent="0">
              <a:spcBef>
                <a:spcPts val="300"/>
              </a:spcBef>
              <a:spcAft>
                <a:spcPts val="30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3pPr>
            <a:lvl4pPr marL="1371600" indent="0">
              <a:spcBef>
                <a:spcPts val="300"/>
              </a:spcBef>
              <a:spcAft>
                <a:spcPts val="0"/>
              </a:spcAft>
              <a:buFont typeface="Arial" panose="020B0604020202020204" pitchFamily="34" charset="0"/>
              <a:buNone/>
              <a:defRPr lang="en-US"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4pPr>
            <a:lvl5pPr marL="1828800" indent="0">
              <a:spcBef>
                <a:spcPts val="300"/>
              </a:spcBef>
              <a:spcAft>
                <a:spcPts val="0"/>
              </a:spcAft>
              <a:buFont typeface="Arial" panose="020B0604020202020204" pitchFamily="34" charset="0"/>
              <a:buNone/>
              <a:defRPr lang="en-GB" sz="2400" b="1" kern="1200" cap="none" dirty="0" smtClean="0">
                <a:ln w="3175">
                  <a:noFill/>
                </a:ln>
                <a:solidFill>
                  <a:srgbClr val="FFFF00"/>
                </a:solidFill>
                <a:effectLst>
                  <a:outerShdw blurRad="50800" dist="38100" dir="8100000" algn="tr" rotWithShape="0">
                    <a:prstClr val="black">
                      <a:alpha val="40000"/>
                    </a:prstClr>
                  </a:outerShdw>
                </a:effectLst>
                <a:latin typeface="+mn-lt"/>
                <a:ea typeface="+mn-ea"/>
                <a:cs typeface="+mn-cs"/>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86280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CEE555-0A10-41A7-84D5-014968DC8587}" type="datetimeFigureOut">
              <a:rPr lang="en-GB" smtClean="0"/>
              <a:t>28/08/2026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308F86C-173E-442C-9DCD-7C3DA75AEE85}" type="slidenum">
              <a:rPr lang="en-GB" smtClean="0"/>
              <a:t>‹#›</a:t>
            </a:fld>
            <a:endParaRPr lang="en-GB"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3754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90000"/>
                <a:lumOff val="10000"/>
              </a:schemeClr>
            </a:gs>
            <a:gs pos="100000">
              <a:schemeClr val="accent1">
                <a:lumMod val="75000"/>
              </a:schemeClr>
            </a:gs>
          </a:gsLst>
          <a:lin ang="6120000" scaled="1"/>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9CEE555-0A10-41A7-84D5-014968DC8587}" type="datetimeFigureOut">
              <a:rPr lang="en-GB" smtClean="0"/>
              <a:t>28/08/2026</a:t>
            </a:fld>
            <a:endParaRPr lang="en-GB"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308F86C-173E-442C-9DCD-7C3DA75AEE85}" type="slidenum">
              <a:rPr lang="en-GB" smtClean="0"/>
              <a:t>‹#›</a:t>
            </a:fld>
            <a:endParaRPr lang="en-GB" dirty="0"/>
          </a:p>
        </p:txBody>
      </p:sp>
    </p:spTree>
    <p:extLst>
      <p:ext uri="{BB962C8B-B14F-4D97-AF65-F5344CB8AC3E}">
        <p14:creationId xmlns:p14="http://schemas.microsoft.com/office/powerpoint/2010/main" val="81329935"/>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78" r:id="rId3"/>
    <p:sldLayoutId id="2147483680" r:id="rId4"/>
    <p:sldLayoutId id="2147483679" r:id="rId5"/>
    <p:sldLayoutId id="2147483684" r:id="rId6"/>
    <p:sldLayoutId id="2147483685" r:id="rId7"/>
    <p:sldLayoutId id="2147483686"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90000"/>
                <a:lumOff val="10000"/>
              </a:schemeClr>
            </a:gs>
            <a:gs pos="100000">
              <a:schemeClr val="accent1">
                <a:lumMod val="75000"/>
              </a:schemeClr>
            </a:gs>
          </a:gsLst>
          <a:lin ang="612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25BB7B-C769-4C02-A617-CAA85A1F015C}"/>
              </a:ext>
            </a:extLst>
          </p:cNvPr>
          <p:cNvSpPr txBox="1"/>
          <p:nvPr/>
        </p:nvSpPr>
        <p:spPr bwMode="auto">
          <a:xfrm>
            <a:off x="6579007" y="158874"/>
            <a:ext cx="5425751" cy="3003259"/>
          </a:xfrm>
          <a:prstGeom prst="rect">
            <a:avLst/>
          </a:prstGeom>
          <a:noFill/>
          <a:ln w="9525">
            <a:noFill/>
            <a:miter lim="800000"/>
            <a:headEnd/>
            <a:tailEnd/>
          </a:ln>
          <a:effectLst/>
        </p:spPr>
        <p:txBody>
          <a:bodyPr vert="horz" wrap="square" lIns="91440" tIns="45720" rIns="91440" bIns="45720" numCol="1" rtlCol="0" anchor="ctr" anchorCtr="1" compatLnSpc="1">
            <a:prstTxWarp prst="textNoShape">
              <a:avLst/>
            </a:prstTxWarp>
            <a:normAutofit/>
          </a:bodyPr>
          <a:lstStyle/>
          <a:p>
            <a:pPr algn="ctr" eaLnBrk="0" hangingPunct="0">
              <a:spcAft>
                <a:spcPts val="600"/>
              </a:spcAft>
            </a:pPr>
            <a:r>
              <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St Andrew’s URC Frognal</a:t>
            </a:r>
          </a:p>
          <a:p>
            <a:pPr algn="ctr" eaLnBrk="0" hangingPunct="0">
              <a:spcAft>
                <a:spcPts val="600"/>
              </a:spcAft>
            </a:pPr>
            <a:endPar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algn="ctr" eaLnBrk="0" hangingPunct="0">
              <a:spcAft>
                <a:spcPts val="600"/>
              </a:spcAft>
            </a:pPr>
            <a:r>
              <a:rPr lang="nb-NO" sz="3200" b="1">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30 August </a:t>
            </a:r>
            <a:r>
              <a:rPr lang="nb-N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2026 11:00am</a:t>
            </a:r>
            <a:endPar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endParaRPr>
          </a:p>
          <a:p>
            <a:pPr algn="ctr" eaLnBrk="0" hangingPunct="0">
              <a:spcAft>
                <a:spcPts val="600"/>
              </a:spcAft>
            </a:pPr>
            <a:endPar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endParaRPr>
          </a:p>
          <a:p>
            <a:pPr algn="ctr" eaLnBrk="0" hangingPunct="0">
              <a:spcAft>
                <a:spcPts val="600"/>
              </a:spcAft>
            </a:pPr>
            <a:r>
              <a:rPr lang="nb-NO" sz="3200" b="1" dirty="0">
                <a:solidFill>
                  <a:srgbClr val="FFFF00"/>
                </a:solidFill>
                <a:effectLst>
                  <a:outerShdw blurRad="38100" dist="38100" dir="2700000" algn="tl">
                    <a:srgbClr val="000000"/>
                  </a:outerShdw>
                </a:effectLst>
                <a:latin typeface="Arial" panose="020B0604020202020204" pitchFamily="34" charset="0"/>
                <a:ea typeface="+mj-ea"/>
                <a:cs typeface="Arial" panose="020B0604020202020204" pitchFamily="34" charset="0"/>
              </a:rPr>
              <a:t>Leader: Andrew Glennie</a:t>
            </a:r>
          </a:p>
        </p:txBody>
      </p:sp>
      <p:pic>
        <p:nvPicPr>
          <p:cNvPr id="6" name="Picture 5" descr="A large stone building with a clock tower&#10;&#10;Description automatically generated">
            <a:extLst>
              <a:ext uri="{FF2B5EF4-FFF2-40B4-BE49-F238E27FC236}">
                <a16:creationId xmlns:a16="http://schemas.microsoft.com/office/drawing/2014/main" id="{0430F976-DC49-4B79-8903-2E1CFF5CD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5298" y="3429000"/>
            <a:ext cx="4605690" cy="3003259"/>
          </a:xfrm>
          <a:prstGeom prst="rect">
            <a:avLst/>
          </a:prstGeom>
          <a:ln>
            <a:noFill/>
          </a:ln>
        </p:spPr>
      </p:pic>
      <p:sp>
        <p:nvSpPr>
          <p:cNvPr id="5" name="TextBox 4">
            <a:extLst>
              <a:ext uri="{FF2B5EF4-FFF2-40B4-BE49-F238E27FC236}">
                <a16:creationId xmlns:a16="http://schemas.microsoft.com/office/drawing/2014/main" id="{29A2342C-E202-47F9-8017-9707CBB8CF27}"/>
              </a:ext>
            </a:extLst>
          </p:cNvPr>
          <p:cNvSpPr txBox="1"/>
          <p:nvPr/>
        </p:nvSpPr>
        <p:spPr>
          <a:xfrm>
            <a:off x="289906" y="253105"/>
            <a:ext cx="6187501" cy="6351789"/>
          </a:xfrm>
          <a:prstGeom prst="rect">
            <a:avLst/>
          </a:prstGeom>
          <a:solidFill>
            <a:schemeClr val="accent1">
              <a:lumMod val="75000"/>
            </a:schemeClr>
          </a:solidFill>
        </p:spPr>
        <p:txBody>
          <a:bodyPr wrap="square" lIns="144000" tIns="72000" rIns="36000" bIns="36000" rtlCol="0" anchor="ctr" anchorCtr="0">
            <a:spAutoFit/>
          </a:bodyPr>
          <a:lstStyle/>
          <a:p>
            <a:pPr>
              <a:spcAft>
                <a:spcPts val="500"/>
              </a:spcAft>
            </a:pPr>
            <a:r>
              <a:rPr lang="en-GB" dirty="0"/>
              <a:t>Entry of the Bible. Welcome and notices</a:t>
            </a:r>
          </a:p>
          <a:p>
            <a:pPr>
              <a:spcAft>
                <a:spcPts val="500"/>
              </a:spcAft>
            </a:pPr>
            <a:r>
              <a:rPr lang="en-GB" dirty="0"/>
              <a:t>Introit. Call to worship.</a:t>
            </a:r>
          </a:p>
          <a:p>
            <a:pPr>
              <a:spcAft>
                <a:spcPts val="500"/>
              </a:spcAft>
            </a:pPr>
            <a:r>
              <a:rPr lang="en-GB" dirty="0"/>
              <a:t>Hymn 67  Immortal, invisible, God only wise   </a:t>
            </a:r>
          </a:p>
          <a:p>
            <a:pPr>
              <a:spcAft>
                <a:spcPts val="500"/>
              </a:spcAft>
            </a:pPr>
            <a:r>
              <a:rPr lang="en-GB" dirty="0"/>
              <a:t>Prayers of approach and confession</a:t>
            </a:r>
          </a:p>
          <a:p>
            <a:pPr>
              <a:spcAft>
                <a:spcPts val="500"/>
              </a:spcAft>
            </a:pPr>
            <a:r>
              <a:rPr lang="en-GB" dirty="0"/>
              <a:t>Introduction</a:t>
            </a:r>
          </a:p>
          <a:p>
            <a:pPr>
              <a:spcAft>
                <a:spcPts val="500"/>
              </a:spcAft>
            </a:pPr>
            <a:r>
              <a:rPr lang="en-GB" dirty="0"/>
              <a:t>Hymn 354  Come, living God when least expected         </a:t>
            </a:r>
          </a:p>
          <a:p>
            <a:pPr>
              <a:spcAft>
                <a:spcPts val="500"/>
              </a:spcAft>
            </a:pPr>
            <a:r>
              <a:rPr lang="en-GB" dirty="0"/>
              <a:t>Reading:  Exodus Ch 3 v 1-15 </a:t>
            </a:r>
          </a:p>
          <a:p>
            <a:pPr>
              <a:spcAft>
                <a:spcPts val="500"/>
              </a:spcAft>
            </a:pPr>
            <a:r>
              <a:rPr lang="en-GB" dirty="0"/>
              <a:t>Hymn 707  (Psalm 95)</a:t>
            </a:r>
          </a:p>
          <a:p>
            <a:pPr>
              <a:spcAft>
                <a:spcPts val="500"/>
              </a:spcAft>
            </a:pPr>
            <a:r>
              <a:rPr lang="en-GB" dirty="0"/>
              <a:t>Reading:  Matthew Ch 16 v 21-18                     </a:t>
            </a:r>
          </a:p>
          <a:p>
            <a:pPr>
              <a:spcAft>
                <a:spcPts val="500"/>
              </a:spcAft>
            </a:pPr>
            <a:r>
              <a:rPr lang="en-GB" dirty="0"/>
              <a:t>Anthem</a:t>
            </a:r>
          </a:p>
          <a:p>
            <a:pPr>
              <a:spcAft>
                <a:spcPts val="500"/>
              </a:spcAft>
            </a:pPr>
            <a:r>
              <a:rPr lang="en-GB" dirty="0"/>
              <a:t>Sermon  </a:t>
            </a:r>
          </a:p>
          <a:p>
            <a:pPr>
              <a:spcAft>
                <a:spcPts val="500"/>
              </a:spcAft>
            </a:pPr>
            <a:r>
              <a:rPr lang="en-GB" dirty="0"/>
              <a:t>Prayers of intercession. Blessing of the offerings.</a:t>
            </a:r>
          </a:p>
          <a:p>
            <a:pPr>
              <a:spcAft>
                <a:spcPts val="500"/>
              </a:spcAft>
            </a:pPr>
            <a:r>
              <a:rPr lang="en-GB" dirty="0"/>
              <a:t>The Lord’s Prayer</a:t>
            </a:r>
          </a:p>
          <a:p>
            <a:pPr>
              <a:spcAft>
                <a:spcPts val="500"/>
              </a:spcAft>
            </a:pPr>
            <a:r>
              <a:rPr lang="en-GB" dirty="0"/>
              <a:t>Hymn 449  I hunger and I thirst</a:t>
            </a:r>
          </a:p>
          <a:p>
            <a:pPr>
              <a:spcAft>
                <a:spcPts val="500"/>
              </a:spcAft>
            </a:pPr>
            <a:r>
              <a:rPr lang="en-GB" dirty="0"/>
              <a:t>Sacrament of Holy Communion</a:t>
            </a:r>
          </a:p>
          <a:p>
            <a:pPr>
              <a:spcAft>
                <a:spcPts val="500"/>
              </a:spcAft>
            </a:pPr>
            <a:r>
              <a:rPr lang="en-GB" dirty="0"/>
              <a:t>Hymn 602  Forth in the peace of Christ we go </a:t>
            </a:r>
          </a:p>
          <a:p>
            <a:pPr>
              <a:spcAft>
                <a:spcPts val="600"/>
              </a:spcAft>
            </a:pPr>
            <a:r>
              <a:rPr lang="en-GB" dirty="0"/>
              <a:t>Blessing. Sung Amen.</a:t>
            </a:r>
          </a:p>
          <a:p>
            <a:pPr algn="r">
              <a:spcAft>
                <a:spcPts val="600"/>
              </a:spcAft>
            </a:pPr>
            <a:r>
              <a:rPr lang="en-GB" sz="1400" i="1" dirty="0"/>
              <a:t>Readings: NRSV</a:t>
            </a:r>
            <a:br>
              <a:rPr lang="en-GB" sz="1400" i="1" dirty="0"/>
            </a:br>
            <a:r>
              <a:rPr lang="en-GB" sz="1400" i="1" dirty="0"/>
              <a:t>All hymns are from Rejoice and Sing. CCLI 1239051</a:t>
            </a:r>
          </a:p>
        </p:txBody>
      </p:sp>
    </p:spTree>
    <p:extLst>
      <p:ext uri="{BB962C8B-B14F-4D97-AF65-F5344CB8AC3E}">
        <p14:creationId xmlns:p14="http://schemas.microsoft.com/office/powerpoint/2010/main" val="2732010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C0CA3-C8CD-86A6-54B7-DF1BC83D050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5082D33-CF1D-BC98-1A99-49B5F6204C37}"/>
              </a:ext>
            </a:extLst>
          </p:cNvPr>
          <p:cNvSpPr>
            <a:spLocks noGrp="1"/>
          </p:cNvSpPr>
          <p:nvPr>
            <p:ph sz="quarter" idx="13"/>
          </p:nvPr>
        </p:nvSpPr>
        <p:spPr>
          <a:xfrm>
            <a:off x="354330" y="102870"/>
            <a:ext cx="11613552" cy="6431857"/>
          </a:xfrm>
        </p:spPr>
        <p:txBody>
          <a:bodyPr/>
          <a:lstStyle/>
          <a:p>
            <a:r>
              <a:rPr lang="en-GB" sz="3600" baseline="30000" dirty="0"/>
              <a:t>4</a:t>
            </a:r>
            <a:r>
              <a:rPr lang="en-GB" sz="3600" dirty="0"/>
              <a:t> So, let our minds be sharp to read you</a:t>
            </a:r>
          </a:p>
          <a:p>
            <a:r>
              <a:rPr lang="en-GB" sz="3600" dirty="0"/>
              <a:t>in sight or sound or printed page,</a:t>
            </a:r>
          </a:p>
          <a:p>
            <a:r>
              <a:rPr lang="en-GB" sz="3600" dirty="0"/>
              <a:t>and let us greet you in our neighbours,</a:t>
            </a:r>
          </a:p>
          <a:p>
            <a:r>
              <a:rPr lang="en-GB" sz="3600" dirty="0"/>
              <a:t>in ardent youth or mellow age.</a:t>
            </a:r>
          </a:p>
          <a:p>
            <a:endParaRPr lang="en-GB" sz="3600" dirty="0"/>
          </a:p>
          <a:p>
            <a:r>
              <a:rPr lang="en-GB" sz="3600" baseline="30000" dirty="0"/>
              <a:t>5</a:t>
            </a:r>
            <a:r>
              <a:rPr lang="en-GB" sz="3600" dirty="0"/>
              <a:t> Then, through our gloom, your Son will meet us</a:t>
            </a:r>
          </a:p>
          <a:p>
            <a:r>
              <a:rPr lang="en-GB" sz="3600" dirty="0"/>
              <a:t>as vivid truth and living Lord,</a:t>
            </a:r>
          </a:p>
          <a:p>
            <a:r>
              <a:rPr lang="en-GB" sz="3600" dirty="0"/>
              <a:t>exploding doubt and disillusion</a:t>
            </a:r>
          </a:p>
          <a:p>
            <a:r>
              <a:rPr lang="en-GB" sz="3600" dirty="0"/>
              <a:t>to scatter hope and joy abroad.</a:t>
            </a:r>
          </a:p>
        </p:txBody>
      </p:sp>
    </p:spTree>
    <p:extLst>
      <p:ext uri="{BB962C8B-B14F-4D97-AF65-F5344CB8AC3E}">
        <p14:creationId xmlns:p14="http://schemas.microsoft.com/office/powerpoint/2010/main" val="3275831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000" baseline="30000" dirty="0"/>
              <a:t>6</a:t>
            </a:r>
            <a:r>
              <a:rPr lang="en-GB" sz="4000" dirty="0"/>
              <a:t> Then we will share his radiant brightness</a:t>
            </a:r>
          </a:p>
          <a:p>
            <a:r>
              <a:rPr lang="en-GB" sz="4000" dirty="0"/>
              <a:t>and, blazing through the dread of night,</a:t>
            </a:r>
          </a:p>
          <a:p>
            <a:r>
              <a:rPr lang="en-GB" sz="4000" dirty="0"/>
              <a:t>illuminate by love and reason,</a:t>
            </a:r>
          </a:p>
          <a:p>
            <a:r>
              <a:rPr lang="en-GB" sz="4000" dirty="0"/>
              <a:t>for those in darkness, faith's delight.</a:t>
            </a:r>
          </a:p>
        </p:txBody>
      </p:sp>
    </p:spTree>
    <p:extLst>
      <p:ext uri="{BB962C8B-B14F-4D97-AF65-F5344CB8AC3E}">
        <p14:creationId xmlns:p14="http://schemas.microsoft.com/office/powerpoint/2010/main" val="1529649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sz="2400" dirty="0">
                <a:solidFill>
                  <a:schemeClr val="tx1">
                    <a:lumMod val="85000"/>
                  </a:schemeClr>
                </a:solidFill>
              </a:rPr>
              <a:t>Moses at the Burning Bush</a:t>
            </a:r>
            <a:endParaRPr lang="en-GB" dirty="0">
              <a:solidFill>
                <a:schemeClr val="tx1">
                  <a:lumMod val="85000"/>
                </a:schemeClr>
              </a:solidFill>
            </a:endParaRPr>
          </a:p>
          <a:p>
            <a:endParaRPr lang="en-GB" dirty="0"/>
          </a:p>
          <a:p>
            <a:r>
              <a:rPr lang="en-GB" baseline="30000" dirty="0"/>
              <a:t>1</a:t>
            </a:r>
            <a:r>
              <a:rPr lang="en-GB" dirty="0"/>
              <a:t> Moses was keeping the flock of his father-in-law Jethro, the priest of Midian; he led his flock beyond the wilderness, and came to Horeb, the mountain of God. </a:t>
            </a:r>
            <a:r>
              <a:rPr lang="en-GB" baseline="30000" dirty="0"/>
              <a:t>2</a:t>
            </a:r>
            <a:r>
              <a:rPr lang="en-GB" dirty="0"/>
              <a:t> There the angel of the Lord appeared to him in a flame of fire out of a bush; he looked, and the bush was blazing, yet it was not consumed. </a:t>
            </a:r>
            <a:r>
              <a:rPr lang="en-GB" baseline="30000" dirty="0"/>
              <a:t>3</a:t>
            </a:r>
            <a:r>
              <a:rPr lang="en-GB" dirty="0"/>
              <a:t> Then Moses said, ‘I must turn aside and look at this great sight, and see why the bush is not burned up.’ </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Exodus 3:1-15</a:t>
            </a:r>
          </a:p>
        </p:txBody>
      </p:sp>
    </p:spTree>
    <p:extLst>
      <p:ext uri="{BB962C8B-B14F-4D97-AF65-F5344CB8AC3E}">
        <p14:creationId xmlns:p14="http://schemas.microsoft.com/office/powerpoint/2010/main" val="3820885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p:txBody>
          <a:bodyPr/>
          <a:lstStyle/>
          <a:p>
            <a:r>
              <a:rPr lang="en-GB" baseline="30000" dirty="0"/>
              <a:t>4 </a:t>
            </a:r>
            <a:r>
              <a:rPr lang="en-GB" dirty="0"/>
              <a:t>When the </a:t>
            </a:r>
            <a:r>
              <a:rPr lang="en-GB" cap="small" dirty="0">
                <a:effectLst/>
              </a:rPr>
              <a:t>Lord</a:t>
            </a:r>
            <a:r>
              <a:rPr lang="en-GB" dirty="0"/>
              <a:t> saw that he had turned aside to see, God called to him out of the bush, ‘Moses, Moses!’ And he said, ‘Here I am.’ </a:t>
            </a:r>
            <a:r>
              <a:rPr lang="en-GB" baseline="30000" dirty="0"/>
              <a:t>5 </a:t>
            </a:r>
            <a:r>
              <a:rPr lang="en-GB" dirty="0"/>
              <a:t>Then he said, ‘Come no closer! Remove the sandals from your feet, for the place on which you are standing is holy ground.’ </a:t>
            </a:r>
            <a:r>
              <a:rPr lang="en-GB" baseline="30000" dirty="0"/>
              <a:t>6 </a:t>
            </a:r>
            <a:r>
              <a:rPr lang="en-GB" dirty="0"/>
              <a:t>He said further, ‘I am the God of your father, the God of Abraham, the God of Isaac, and the God of Jacob.’ And Moses hid his face, for he was afraid to look at God. </a:t>
            </a:r>
          </a:p>
        </p:txBody>
      </p:sp>
    </p:spTree>
    <p:extLst>
      <p:ext uri="{BB962C8B-B14F-4D97-AF65-F5344CB8AC3E}">
        <p14:creationId xmlns:p14="http://schemas.microsoft.com/office/powerpoint/2010/main" val="2899497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48E52-6ADD-B3FD-F9CE-AA5206AC019F}"/>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2596963-5ED3-49A5-1EA6-28161CF23273}"/>
              </a:ext>
            </a:extLst>
          </p:cNvPr>
          <p:cNvSpPr>
            <a:spLocks noGrp="1"/>
          </p:cNvSpPr>
          <p:nvPr>
            <p:ph sz="quarter" idx="13"/>
          </p:nvPr>
        </p:nvSpPr>
        <p:spPr/>
        <p:txBody>
          <a:bodyPr/>
          <a:lstStyle/>
          <a:p>
            <a:r>
              <a:rPr lang="en-GB" baseline="30000" dirty="0"/>
              <a:t>7 </a:t>
            </a:r>
            <a:r>
              <a:rPr lang="en-GB" dirty="0"/>
              <a:t>Then the </a:t>
            </a:r>
            <a:r>
              <a:rPr lang="en-GB" cap="small" dirty="0">
                <a:effectLst/>
              </a:rPr>
              <a:t>Lord</a:t>
            </a:r>
            <a:r>
              <a:rPr lang="en-GB" dirty="0"/>
              <a:t> said, ‘I have observed the misery of my people who are in Egypt; I have heard their cry on account of their taskmasters. Indeed, I know their sufferings, </a:t>
            </a:r>
            <a:r>
              <a:rPr lang="en-GB" baseline="30000" dirty="0"/>
              <a:t>8 </a:t>
            </a:r>
            <a:r>
              <a:rPr lang="en-GB" dirty="0"/>
              <a:t>and I have come down to deliver them from the Egyptians, and to bring them up out of that land to a good and broad land, a land flowing with milk and honey, to the country of the Canaanites, the Hittites, the Amorites, the Perizzites, the Hivites, and the Jebusites. </a:t>
            </a:r>
            <a:r>
              <a:rPr lang="en-GB" baseline="30000" dirty="0"/>
              <a:t>9 </a:t>
            </a:r>
            <a:r>
              <a:rPr lang="en-GB" dirty="0"/>
              <a:t>The cry of the Israelites has now come to me; I have also seen how the Egyptians oppress them. </a:t>
            </a:r>
            <a:r>
              <a:rPr lang="en-GB" baseline="30000" dirty="0"/>
              <a:t>10 </a:t>
            </a:r>
            <a:r>
              <a:rPr lang="en-GB" dirty="0"/>
              <a:t>So come, I will send you to Pharaoh to bring my people, the Israelites, out of Egypt.’</a:t>
            </a:r>
          </a:p>
        </p:txBody>
      </p:sp>
    </p:spTree>
    <p:extLst>
      <p:ext uri="{BB962C8B-B14F-4D97-AF65-F5344CB8AC3E}">
        <p14:creationId xmlns:p14="http://schemas.microsoft.com/office/powerpoint/2010/main" val="1786481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6DD43-8368-6380-07A1-0342411022D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C812527-89D4-63B5-8D08-089781DC428E}"/>
              </a:ext>
            </a:extLst>
          </p:cNvPr>
          <p:cNvSpPr>
            <a:spLocks noGrp="1"/>
          </p:cNvSpPr>
          <p:nvPr>
            <p:ph sz="quarter" idx="13"/>
          </p:nvPr>
        </p:nvSpPr>
        <p:spPr/>
        <p:txBody>
          <a:bodyPr/>
          <a:lstStyle/>
          <a:p>
            <a:r>
              <a:rPr lang="en-GB" baseline="30000" dirty="0"/>
              <a:t>11 </a:t>
            </a:r>
            <a:r>
              <a:rPr lang="en-GB" dirty="0"/>
              <a:t>But Moses said to God, ‘Who am I that I should go to Pharaoh, and bring the Israelites out of Egypt?’ </a:t>
            </a:r>
            <a:r>
              <a:rPr lang="en-GB" baseline="30000" dirty="0"/>
              <a:t>12 </a:t>
            </a:r>
            <a:r>
              <a:rPr lang="en-GB" dirty="0"/>
              <a:t>He said, ‘I will be with you; and this shall be the sign for you that it is I who sent you: when you have brought the people out of Egypt, you shall worship God on this mountain.’</a:t>
            </a:r>
          </a:p>
          <a:p>
            <a:endParaRPr lang="en-GB" sz="2400" dirty="0">
              <a:solidFill>
                <a:schemeClr val="tx1">
                  <a:lumMod val="85000"/>
                </a:schemeClr>
              </a:solidFill>
            </a:endParaRPr>
          </a:p>
          <a:p>
            <a:r>
              <a:rPr lang="en-GB" sz="2400" dirty="0">
                <a:solidFill>
                  <a:schemeClr val="tx1">
                    <a:lumMod val="85000"/>
                  </a:schemeClr>
                </a:solidFill>
              </a:rPr>
              <a:t>The Divine Name Revealed</a:t>
            </a:r>
          </a:p>
          <a:p>
            <a:endParaRPr lang="en-GB" sz="2400" dirty="0">
              <a:solidFill>
                <a:schemeClr val="tx1">
                  <a:lumMod val="85000"/>
                </a:schemeClr>
              </a:solidFill>
            </a:endParaRPr>
          </a:p>
          <a:p>
            <a:r>
              <a:rPr lang="en-GB" baseline="30000" dirty="0"/>
              <a:t>13 </a:t>
            </a:r>
            <a:r>
              <a:rPr lang="en-GB" dirty="0"/>
              <a:t>But Moses said to God, ‘If I come to the Israelites and say to them, “The God of your ancestors has sent me to you”, and they ask me, “What is his name?” what shall I say to them?’ </a:t>
            </a:r>
          </a:p>
        </p:txBody>
      </p:sp>
    </p:spTree>
    <p:extLst>
      <p:ext uri="{BB962C8B-B14F-4D97-AF65-F5344CB8AC3E}">
        <p14:creationId xmlns:p14="http://schemas.microsoft.com/office/powerpoint/2010/main" val="133191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95001-D9F3-6DE6-AC53-463FBBD66C8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D68E7D-B49D-4A06-F56D-DD4FD6F38837}"/>
              </a:ext>
            </a:extLst>
          </p:cNvPr>
          <p:cNvSpPr>
            <a:spLocks noGrp="1"/>
          </p:cNvSpPr>
          <p:nvPr>
            <p:ph sz="quarter" idx="13"/>
          </p:nvPr>
        </p:nvSpPr>
        <p:spPr/>
        <p:txBody>
          <a:bodyPr/>
          <a:lstStyle/>
          <a:p>
            <a:r>
              <a:rPr lang="en-GB" baseline="30000" dirty="0"/>
              <a:t>14 </a:t>
            </a:r>
            <a:r>
              <a:rPr lang="en-GB" dirty="0"/>
              <a:t>God said to Moses, ‘I </a:t>
            </a:r>
            <a:r>
              <a:rPr lang="en-GB" cap="small" dirty="0">
                <a:effectLst/>
              </a:rPr>
              <a:t>am who</a:t>
            </a:r>
            <a:r>
              <a:rPr lang="en-GB" dirty="0"/>
              <a:t> I </a:t>
            </a:r>
            <a:r>
              <a:rPr lang="en-GB" cap="small" dirty="0">
                <a:effectLst/>
              </a:rPr>
              <a:t>am</a:t>
            </a:r>
            <a:r>
              <a:rPr lang="en-GB" dirty="0"/>
              <a:t>.’ He said further, ‘Thus you shall say to the Israelites, “I </a:t>
            </a:r>
            <a:r>
              <a:rPr lang="en-GB" cap="small" dirty="0">
                <a:effectLst/>
              </a:rPr>
              <a:t>am</a:t>
            </a:r>
            <a:r>
              <a:rPr lang="en-GB" dirty="0"/>
              <a:t> has sent me to you.”’ </a:t>
            </a:r>
            <a:r>
              <a:rPr lang="en-GB" baseline="30000" dirty="0"/>
              <a:t>15 </a:t>
            </a:r>
            <a:r>
              <a:rPr lang="en-GB" dirty="0"/>
              <a:t>God also said to Moses, ‘Thus you shall say to the Israelites, “The </a:t>
            </a:r>
            <a:r>
              <a:rPr lang="en-GB" cap="small" dirty="0">
                <a:effectLst/>
              </a:rPr>
              <a:t>Lord</a:t>
            </a:r>
            <a:r>
              <a:rPr lang="en-GB" dirty="0"/>
              <a:t>, the God of your ancestors, the God of Abraham, the God of Isaac, and the God of Jacob, has sent me to you”:</a:t>
            </a:r>
          </a:p>
          <a:p>
            <a:endParaRPr lang="en-GB" dirty="0"/>
          </a:p>
          <a:p>
            <a:r>
              <a:rPr lang="en-GB" dirty="0"/>
              <a:t>		This is my name for ever,</a:t>
            </a:r>
            <a:br>
              <a:rPr lang="en-GB" dirty="0"/>
            </a:br>
            <a:r>
              <a:rPr lang="en-GB" dirty="0"/>
              <a:t>		and this my title for all generations.</a:t>
            </a:r>
          </a:p>
        </p:txBody>
      </p:sp>
    </p:spTree>
    <p:extLst>
      <p:ext uri="{BB962C8B-B14F-4D97-AF65-F5344CB8AC3E}">
        <p14:creationId xmlns:p14="http://schemas.microsoft.com/office/powerpoint/2010/main" val="3723479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sz="4000" baseline="30000" dirty="0"/>
              <a:t>1</a:t>
            </a:r>
            <a:r>
              <a:rPr lang="en-GB" sz="4000" dirty="0"/>
              <a:t> O come, and let us to the Lord</a:t>
            </a:r>
          </a:p>
          <a:p>
            <a:r>
              <a:rPr lang="en-GB" sz="4000" dirty="0"/>
              <a:t>In songs our voices raise,</a:t>
            </a:r>
          </a:p>
          <a:p>
            <a:r>
              <a:rPr lang="en-GB" sz="4000" dirty="0"/>
              <a:t>With joyful noise let us the Rock</a:t>
            </a:r>
          </a:p>
          <a:p>
            <a:r>
              <a:rPr lang="en-GB" sz="4000" dirty="0"/>
              <a:t>Of our salvation praise.</a:t>
            </a:r>
          </a:p>
          <a:p>
            <a:endParaRPr lang="en-GB" sz="4000" dirty="0"/>
          </a:p>
          <a:p>
            <a:r>
              <a:rPr lang="en-GB" sz="4000" baseline="30000" dirty="0"/>
              <a:t>2</a:t>
            </a:r>
            <a:r>
              <a:rPr lang="en-GB" sz="4000" dirty="0"/>
              <a:t> Let us before his presence come</a:t>
            </a:r>
          </a:p>
          <a:p>
            <a:r>
              <a:rPr lang="en-GB" sz="4000" dirty="0"/>
              <a:t>With praise and thankful voice;</a:t>
            </a:r>
          </a:p>
          <a:p>
            <a:r>
              <a:rPr lang="en-GB" sz="4000" dirty="0"/>
              <a:t>Let us sing psalms to him with grace,</a:t>
            </a:r>
          </a:p>
          <a:p>
            <a:r>
              <a:rPr lang="en-GB" sz="4000" dirty="0"/>
              <a:t>And make a joyful noise.</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Psalms 95 		Hymn 707</a:t>
            </a:r>
          </a:p>
        </p:txBody>
      </p:sp>
    </p:spTree>
    <p:extLst>
      <p:ext uri="{BB962C8B-B14F-4D97-AF65-F5344CB8AC3E}">
        <p14:creationId xmlns:p14="http://schemas.microsoft.com/office/powerpoint/2010/main" val="3260862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555448" cy="6431857"/>
          </a:xfrm>
        </p:spPr>
        <p:txBody>
          <a:bodyPr/>
          <a:lstStyle/>
          <a:p>
            <a:r>
              <a:rPr lang="en-GB" sz="4400" baseline="30000" dirty="0"/>
              <a:t>3</a:t>
            </a:r>
            <a:r>
              <a:rPr lang="en-GB" sz="4400" dirty="0"/>
              <a:t> The Lord's a great God, and great King</a:t>
            </a:r>
          </a:p>
          <a:p>
            <a:r>
              <a:rPr lang="en-GB" sz="4400" dirty="0"/>
              <a:t>Above all gods he is;</a:t>
            </a:r>
          </a:p>
          <a:p>
            <a:r>
              <a:rPr lang="en-GB" sz="4400" dirty="0"/>
              <a:t>Depths of the earth are in his hand,</a:t>
            </a:r>
          </a:p>
          <a:p>
            <a:r>
              <a:rPr lang="en-GB" sz="4400" dirty="0"/>
              <a:t>The strength of hills is his.</a:t>
            </a:r>
          </a:p>
          <a:p>
            <a:endParaRPr lang="en-GB" sz="4400" dirty="0"/>
          </a:p>
          <a:p>
            <a:r>
              <a:rPr lang="en-GB" sz="4400" baseline="30000" dirty="0"/>
              <a:t>4</a:t>
            </a:r>
            <a:r>
              <a:rPr lang="en-GB" sz="4400" dirty="0"/>
              <a:t> To him the spacious sea belongs,</a:t>
            </a:r>
          </a:p>
          <a:p>
            <a:r>
              <a:rPr lang="en-GB" sz="4400" dirty="0"/>
              <a:t>For he the same did make;</a:t>
            </a:r>
          </a:p>
          <a:p>
            <a:r>
              <a:rPr lang="en-GB" sz="4400" dirty="0"/>
              <a:t>The dry land also from his hands</a:t>
            </a:r>
          </a:p>
          <a:p>
            <a:r>
              <a:rPr lang="en-GB" sz="4400" dirty="0"/>
              <a:t>Its form at first did take.</a:t>
            </a:r>
          </a:p>
        </p:txBody>
      </p:sp>
    </p:spTree>
    <p:extLst>
      <p:ext uri="{BB962C8B-B14F-4D97-AF65-F5344CB8AC3E}">
        <p14:creationId xmlns:p14="http://schemas.microsoft.com/office/powerpoint/2010/main" val="2720464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0418173" cy="6431857"/>
          </a:xfrm>
        </p:spPr>
        <p:txBody>
          <a:bodyPr/>
          <a:lstStyle/>
          <a:p>
            <a:pPr>
              <a:lnSpc>
                <a:spcPts val="6000"/>
              </a:lnSpc>
            </a:pPr>
            <a:r>
              <a:rPr lang="en-GB" sz="4400" baseline="30000" dirty="0"/>
              <a:t>5</a:t>
            </a:r>
            <a:r>
              <a:rPr lang="en-GB" sz="4400" dirty="0"/>
              <a:t> O come and let us worship him,</a:t>
            </a:r>
          </a:p>
          <a:p>
            <a:pPr>
              <a:lnSpc>
                <a:spcPts val="6000"/>
              </a:lnSpc>
            </a:pPr>
            <a:r>
              <a:rPr lang="en-GB" sz="4400" dirty="0"/>
              <a:t>Let us bow down withal,</a:t>
            </a:r>
          </a:p>
          <a:p>
            <a:pPr>
              <a:lnSpc>
                <a:spcPts val="6000"/>
              </a:lnSpc>
            </a:pPr>
            <a:r>
              <a:rPr lang="en-GB" sz="4400" dirty="0"/>
              <a:t>And on our knees before the Lord</a:t>
            </a:r>
          </a:p>
          <a:p>
            <a:pPr>
              <a:lnSpc>
                <a:spcPts val="6000"/>
              </a:lnSpc>
            </a:pPr>
            <a:r>
              <a:rPr lang="en-GB" sz="4400" dirty="0"/>
              <a:t>Our Maker let us fall.</a:t>
            </a:r>
          </a:p>
        </p:txBody>
      </p:sp>
    </p:spTree>
    <p:extLst>
      <p:ext uri="{BB962C8B-B14F-4D97-AF65-F5344CB8AC3E}">
        <p14:creationId xmlns:p14="http://schemas.microsoft.com/office/powerpoint/2010/main" val="1620786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FD0BBE-5641-4BB4-862C-AAA83FFA3C37}"/>
              </a:ext>
            </a:extLst>
          </p:cNvPr>
          <p:cNvSpPr>
            <a:spLocks noGrp="1"/>
          </p:cNvSpPr>
          <p:nvPr>
            <p:ph sz="quarter" idx="13"/>
          </p:nvPr>
        </p:nvSpPr>
        <p:spPr>
          <a:xfrm>
            <a:off x="1154113" y="354446"/>
            <a:ext cx="9661525" cy="6149109"/>
          </a:xfrm>
        </p:spPr>
        <p:txBody>
          <a:bodyPr>
            <a:noAutofit/>
          </a:bodyPr>
          <a:lstStyle/>
          <a:p>
            <a:r>
              <a:rPr lang="en-GB" dirty="0"/>
              <a:t>Entry of the Bible </a:t>
            </a:r>
          </a:p>
          <a:p>
            <a:r>
              <a:rPr lang="en-GB" dirty="0"/>
              <a:t>Welcome and Notices</a:t>
            </a:r>
          </a:p>
          <a:p>
            <a:r>
              <a:rPr lang="en-GB" dirty="0"/>
              <a:t>Introit</a:t>
            </a:r>
          </a:p>
          <a:p>
            <a:r>
              <a:rPr lang="en-GB" dirty="0"/>
              <a:t>Call to worship</a:t>
            </a:r>
          </a:p>
        </p:txBody>
      </p:sp>
    </p:spTree>
    <p:extLst>
      <p:ext uri="{BB962C8B-B14F-4D97-AF65-F5344CB8AC3E}">
        <p14:creationId xmlns:p14="http://schemas.microsoft.com/office/powerpoint/2010/main" val="802318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p:txBody>
          <a:bodyPr/>
          <a:lstStyle/>
          <a:p>
            <a:r>
              <a:rPr lang="en-GB" sz="2400" dirty="0">
                <a:solidFill>
                  <a:schemeClr val="tx1">
                    <a:lumMod val="85000"/>
                  </a:schemeClr>
                </a:solidFill>
              </a:rPr>
              <a:t>Jesus Foretells His Death and Resurrection</a:t>
            </a:r>
            <a:endParaRPr lang="en-GB" dirty="0">
              <a:solidFill>
                <a:schemeClr val="tx1">
                  <a:lumMod val="85000"/>
                </a:schemeClr>
              </a:solidFill>
            </a:endParaRPr>
          </a:p>
          <a:p>
            <a:endParaRPr lang="en-GB" dirty="0"/>
          </a:p>
          <a:p>
            <a:r>
              <a:rPr lang="en-GB" baseline="30000" dirty="0"/>
              <a:t>21</a:t>
            </a:r>
            <a:r>
              <a:rPr lang="en-GB" dirty="0"/>
              <a:t> From that time on, Jesus began to show his disciples that he must go to Jerusalem and undergo great suffering at the hands of the elders and chief priests and scribes, and be killed, and on the third day be raised. </a:t>
            </a:r>
            <a:r>
              <a:rPr lang="en-GB" baseline="30000" dirty="0"/>
              <a:t>22</a:t>
            </a:r>
            <a:r>
              <a:rPr lang="en-GB" dirty="0"/>
              <a:t> And Peter took him aside and began to rebuke him, saying, ‘God forbid it, Lord! This must never happen to you.’ </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Matthew 16:21-18</a:t>
            </a:r>
          </a:p>
        </p:txBody>
      </p:sp>
    </p:spTree>
    <p:extLst>
      <p:ext uri="{BB962C8B-B14F-4D97-AF65-F5344CB8AC3E}">
        <p14:creationId xmlns:p14="http://schemas.microsoft.com/office/powerpoint/2010/main" val="64576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p:txBody>
          <a:bodyPr/>
          <a:lstStyle/>
          <a:p>
            <a:r>
              <a:rPr lang="en-GB" baseline="30000" dirty="0"/>
              <a:t>23</a:t>
            </a:r>
            <a:r>
              <a:rPr lang="en-GB" dirty="0"/>
              <a:t> But he turned and said to Peter, ‘Get behind me, Satan! You are a stumbling-block to me; for you are setting your mind not on divine things but on human things.’</a:t>
            </a:r>
          </a:p>
          <a:p>
            <a:endParaRPr lang="en-GB" dirty="0"/>
          </a:p>
          <a:p>
            <a:r>
              <a:rPr lang="en-GB" sz="2400" dirty="0">
                <a:solidFill>
                  <a:schemeClr val="tx1">
                    <a:lumMod val="85000"/>
                  </a:schemeClr>
                </a:solidFill>
              </a:rPr>
              <a:t>The Cross and Self-Denial</a:t>
            </a:r>
            <a:endParaRPr lang="en-GB" dirty="0">
              <a:solidFill>
                <a:schemeClr val="tx1">
                  <a:lumMod val="85000"/>
                </a:schemeClr>
              </a:solidFill>
            </a:endParaRPr>
          </a:p>
          <a:p>
            <a:endParaRPr lang="en-GB" dirty="0"/>
          </a:p>
          <a:p>
            <a:r>
              <a:rPr lang="en-GB" baseline="30000" dirty="0"/>
              <a:t>24 </a:t>
            </a:r>
            <a:r>
              <a:rPr lang="en-GB" dirty="0"/>
              <a:t>Then Jesus told his disciples, ‘If any want to become my followers, let them deny themselves and take up their cross and follow me. </a:t>
            </a:r>
            <a:r>
              <a:rPr lang="en-GB" baseline="30000" dirty="0"/>
              <a:t>25 </a:t>
            </a:r>
            <a:r>
              <a:rPr lang="en-GB" dirty="0"/>
              <a:t>For those who want to save their life will lose it, and those who lose their life for my sake will find it. </a:t>
            </a:r>
          </a:p>
        </p:txBody>
      </p:sp>
    </p:spTree>
    <p:extLst>
      <p:ext uri="{BB962C8B-B14F-4D97-AF65-F5344CB8AC3E}">
        <p14:creationId xmlns:p14="http://schemas.microsoft.com/office/powerpoint/2010/main" val="4264146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48E52-6ADD-B3FD-F9CE-AA5206AC019F}"/>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2596963-5ED3-49A5-1EA6-28161CF23273}"/>
              </a:ext>
            </a:extLst>
          </p:cNvPr>
          <p:cNvSpPr>
            <a:spLocks noGrp="1"/>
          </p:cNvSpPr>
          <p:nvPr>
            <p:ph sz="quarter" idx="13"/>
          </p:nvPr>
        </p:nvSpPr>
        <p:spPr/>
        <p:txBody>
          <a:bodyPr/>
          <a:lstStyle/>
          <a:p>
            <a:r>
              <a:rPr lang="en-GB" baseline="30000" dirty="0"/>
              <a:t>26 </a:t>
            </a:r>
            <a:r>
              <a:rPr lang="en-GB" dirty="0"/>
              <a:t>For what will it profit them if they gain the whole world but forfeit their life? Or what will they give in return for their life?</a:t>
            </a:r>
          </a:p>
          <a:p>
            <a:endParaRPr lang="en-GB" dirty="0"/>
          </a:p>
          <a:p>
            <a:r>
              <a:rPr lang="en-GB" baseline="30000" dirty="0"/>
              <a:t>27 </a:t>
            </a:r>
            <a:r>
              <a:rPr lang="en-GB" dirty="0"/>
              <a:t>‘For the Son of Man is to come with his angels in the glory of his Father, and then he will repay everyone for what has been done. </a:t>
            </a:r>
            <a:r>
              <a:rPr lang="en-GB" baseline="30000" dirty="0"/>
              <a:t>28 </a:t>
            </a:r>
            <a:r>
              <a:rPr lang="en-GB" dirty="0"/>
              <a:t>Truly I tell you, there are some standing here who will not taste death before they see the Son of Man coming in his kingdom.’</a:t>
            </a:r>
          </a:p>
        </p:txBody>
      </p:sp>
    </p:spTree>
    <p:extLst>
      <p:ext uri="{BB962C8B-B14F-4D97-AF65-F5344CB8AC3E}">
        <p14:creationId xmlns:p14="http://schemas.microsoft.com/office/powerpoint/2010/main" val="2026001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EFBE-85B2-E477-FDEC-54E58FE6EAB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BE5316-5379-0988-6C2C-A1B301453F5A}"/>
              </a:ext>
            </a:extLst>
          </p:cNvPr>
          <p:cNvSpPr>
            <a:spLocks noGrp="1"/>
          </p:cNvSpPr>
          <p:nvPr>
            <p:ph sz="quarter" idx="13"/>
          </p:nvPr>
        </p:nvSpPr>
        <p:spPr>
          <a:xfrm>
            <a:off x="1154113" y="354446"/>
            <a:ext cx="9661525" cy="6149109"/>
          </a:xfrm>
        </p:spPr>
        <p:txBody>
          <a:bodyPr>
            <a:noAutofit/>
          </a:bodyPr>
          <a:lstStyle/>
          <a:p>
            <a:pPr>
              <a:spcAft>
                <a:spcPts val="3000"/>
              </a:spcAft>
            </a:pPr>
            <a:r>
              <a:rPr lang="en-GB" dirty="0"/>
              <a:t>Anthem</a:t>
            </a:r>
          </a:p>
          <a:p>
            <a:pPr>
              <a:spcAft>
                <a:spcPts val="3000"/>
              </a:spcAft>
            </a:pPr>
            <a:r>
              <a:rPr lang="en-GB" dirty="0"/>
              <a:t>Sermon  </a:t>
            </a:r>
          </a:p>
          <a:p>
            <a:pPr>
              <a:spcAft>
                <a:spcPts val="1200"/>
              </a:spcAft>
            </a:pPr>
            <a:r>
              <a:rPr lang="en-GB" dirty="0"/>
              <a:t>Prayers of intercession</a:t>
            </a:r>
          </a:p>
          <a:p>
            <a:pPr>
              <a:spcAft>
                <a:spcPts val="1200"/>
              </a:spcAft>
            </a:pPr>
            <a:r>
              <a:rPr lang="en-GB" dirty="0"/>
              <a:t>Blessing of the offerings</a:t>
            </a:r>
          </a:p>
          <a:p>
            <a:pPr>
              <a:spcAft>
                <a:spcPts val="1200"/>
              </a:spcAft>
            </a:pPr>
            <a:r>
              <a:rPr lang="en-GB" dirty="0"/>
              <a:t>The Lord’s Prayer</a:t>
            </a:r>
          </a:p>
        </p:txBody>
      </p:sp>
    </p:spTree>
    <p:extLst>
      <p:ext uri="{BB962C8B-B14F-4D97-AF65-F5344CB8AC3E}">
        <p14:creationId xmlns:p14="http://schemas.microsoft.com/office/powerpoint/2010/main" val="3068014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1213805" y="1060598"/>
            <a:ext cx="9718535" cy="5500254"/>
          </a:xfrm>
        </p:spPr>
        <p:txBody>
          <a:bodyPr/>
          <a:lstStyle/>
          <a:p>
            <a:pPr>
              <a:lnSpc>
                <a:spcPts val="4600"/>
              </a:lnSpc>
              <a:spcBef>
                <a:spcPts val="0"/>
              </a:spcBef>
            </a:pPr>
            <a:r>
              <a:rPr lang="en-GB" sz="4400" baseline="30000" dirty="0"/>
              <a:t>1</a:t>
            </a:r>
            <a:r>
              <a:rPr lang="en-GB" sz="4400" dirty="0"/>
              <a:t> I hunger and I thirst:</a:t>
            </a:r>
          </a:p>
          <a:p>
            <a:pPr>
              <a:lnSpc>
                <a:spcPts val="4600"/>
              </a:lnSpc>
              <a:spcBef>
                <a:spcPts val="0"/>
              </a:spcBef>
            </a:pPr>
            <a:r>
              <a:rPr lang="en-GB" sz="4400" dirty="0"/>
              <a:t>Jesu, my manna be;</a:t>
            </a:r>
          </a:p>
          <a:p>
            <a:pPr>
              <a:lnSpc>
                <a:spcPts val="4600"/>
              </a:lnSpc>
              <a:spcBef>
                <a:spcPts val="0"/>
              </a:spcBef>
            </a:pPr>
            <a:r>
              <a:rPr lang="en-GB" sz="4400" dirty="0"/>
              <a:t>ye living waters, burst</a:t>
            </a:r>
          </a:p>
          <a:p>
            <a:pPr>
              <a:lnSpc>
                <a:spcPts val="4600"/>
              </a:lnSpc>
              <a:spcBef>
                <a:spcPts val="0"/>
              </a:spcBef>
            </a:pPr>
            <a:r>
              <a:rPr lang="en-GB" sz="4400" dirty="0"/>
              <a:t>out of the rock for me.</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a:t>Hymn 449 I hunger and I thirst</a:t>
            </a:r>
            <a:endParaRPr lang="en-GB" dirty="0"/>
          </a:p>
        </p:txBody>
      </p:sp>
    </p:spTree>
    <p:extLst>
      <p:ext uri="{BB962C8B-B14F-4D97-AF65-F5344CB8AC3E}">
        <p14:creationId xmlns:p14="http://schemas.microsoft.com/office/powerpoint/2010/main" val="1148549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p:txBody>
          <a:bodyPr/>
          <a:lstStyle/>
          <a:p>
            <a:pPr>
              <a:lnSpc>
                <a:spcPts val="4600"/>
              </a:lnSpc>
              <a:spcBef>
                <a:spcPts val="0"/>
              </a:spcBef>
              <a:spcAft>
                <a:spcPts val="0"/>
              </a:spcAft>
            </a:pPr>
            <a:r>
              <a:rPr lang="en-GB" sz="4000" baseline="30000" dirty="0"/>
              <a:t>2</a:t>
            </a:r>
            <a:r>
              <a:rPr lang="en-GB" sz="4000" dirty="0"/>
              <a:t> Thou bruised and broken Bread,</a:t>
            </a:r>
            <a:br>
              <a:rPr lang="en-GB" sz="4000" dirty="0"/>
            </a:br>
            <a:r>
              <a:rPr lang="en-GB" sz="4000" dirty="0"/>
              <a:t>my life-long wants supply;</a:t>
            </a:r>
            <a:br>
              <a:rPr lang="en-GB" sz="4000" dirty="0"/>
            </a:br>
            <a:r>
              <a:rPr lang="en-GB" sz="4000" dirty="0"/>
              <a:t>as living souls are fed,</a:t>
            </a:r>
            <a:br>
              <a:rPr lang="en-GB" sz="4000" dirty="0"/>
            </a:br>
            <a:r>
              <a:rPr lang="en-GB" sz="4000" dirty="0"/>
              <a:t>O feed me, or I die.</a:t>
            </a:r>
          </a:p>
          <a:p>
            <a:pPr>
              <a:lnSpc>
                <a:spcPts val="4600"/>
              </a:lnSpc>
              <a:spcBef>
                <a:spcPts val="0"/>
              </a:spcBef>
              <a:spcAft>
                <a:spcPts val="0"/>
              </a:spcAft>
            </a:pPr>
            <a:endParaRPr lang="en-GB" sz="4000" baseline="30000" dirty="0"/>
          </a:p>
          <a:p>
            <a:pPr>
              <a:lnSpc>
                <a:spcPts val="4600"/>
              </a:lnSpc>
              <a:spcBef>
                <a:spcPts val="0"/>
              </a:spcBef>
              <a:spcAft>
                <a:spcPts val="0"/>
              </a:spcAft>
            </a:pPr>
            <a:r>
              <a:rPr lang="en-GB" sz="4000" baseline="30000" dirty="0"/>
              <a:t>3</a:t>
            </a:r>
            <a:r>
              <a:rPr lang="en-GB" sz="4000" dirty="0"/>
              <a:t> Thou true life-giving Vine,</a:t>
            </a:r>
          </a:p>
          <a:p>
            <a:pPr>
              <a:lnSpc>
                <a:spcPts val="4600"/>
              </a:lnSpc>
              <a:spcBef>
                <a:spcPts val="0"/>
              </a:spcBef>
              <a:spcAft>
                <a:spcPts val="0"/>
              </a:spcAft>
            </a:pPr>
            <a:r>
              <a:rPr lang="en-GB" sz="4000" dirty="0"/>
              <a:t>let me thy sweetness prove;</a:t>
            </a:r>
          </a:p>
          <a:p>
            <a:pPr>
              <a:lnSpc>
                <a:spcPts val="4600"/>
              </a:lnSpc>
              <a:spcBef>
                <a:spcPts val="0"/>
              </a:spcBef>
              <a:spcAft>
                <a:spcPts val="0"/>
              </a:spcAft>
            </a:pPr>
            <a:r>
              <a:rPr lang="en-GB" sz="4000" dirty="0"/>
              <a:t>renew my life with thine,</a:t>
            </a:r>
          </a:p>
          <a:p>
            <a:pPr>
              <a:lnSpc>
                <a:spcPts val="4600"/>
              </a:lnSpc>
              <a:spcBef>
                <a:spcPts val="0"/>
              </a:spcBef>
              <a:spcAft>
                <a:spcPts val="0"/>
              </a:spcAft>
            </a:pPr>
            <a:r>
              <a:rPr lang="en-GB" sz="4000" dirty="0"/>
              <a:t>refresh my soul with love.</a:t>
            </a:r>
          </a:p>
        </p:txBody>
      </p:sp>
    </p:spTree>
    <p:extLst>
      <p:ext uri="{BB962C8B-B14F-4D97-AF65-F5344CB8AC3E}">
        <p14:creationId xmlns:p14="http://schemas.microsoft.com/office/powerpoint/2010/main" val="2456214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1A1A8-59DA-E359-01E6-8CBB41040584}"/>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9090E0F-C46A-3AAD-B685-10238A548EBB}"/>
              </a:ext>
            </a:extLst>
          </p:cNvPr>
          <p:cNvSpPr>
            <a:spLocks noGrp="1"/>
          </p:cNvSpPr>
          <p:nvPr>
            <p:ph sz="quarter" idx="13"/>
          </p:nvPr>
        </p:nvSpPr>
        <p:spPr/>
        <p:txBody>
          <a:bodyPr/>
          <a:lstStyle/>
          <a:p>
            <a:pPr>
              <a:lnSpc>
                <a:spcPts val="4600"/>
              </a:lnSpc>
              <a:spcBef>
                <a:spcPts val="0"/>
              </a:spcBef>
              <a:spcAft>
                <a:spcPts val="0"/>
              </a:spcAft>
            </a:pPr>
            <a:r>
              <a:rPr lang="en-GB" sz="4000" baseline="30000" dirty="0"/>
              <a:t>4</a:t>
            </a:r>
            <a:r>
              <a:rPr lang="en-GB" sz="4000" dirty="0"/>
              <a:t> Rough paths my feet have trod</a:t>
            </a:r>
          </a:p>
          <a:p>
            <a:pPr>
              <a:lnSpc>
                <a:spcPts val="4600"/>
              </a:lnSpc>
              <a:spcBef>
                <a:spcPts val="0"/>
              </a:spcBef>
              <a:spcAft>
                <a:spcPts val="0"/>
              </a:spcAft>
            </a:pPr>
            <a:r>
              <a:rPr lang="en-GB" sz="4000" dirty="0"/>
              <a:t>since first their course began:</a:t>
            </a:r>
          </a:p>
          <a:p>
            <a:pPr>
              <a:lnSpc>
                <a:spcPts val="4600"/>
              </a:lnSpc>
              <a:spcBef>
                <a:spcPts val="0"/>
              </a:spcBef>
              <a:spcAft>
                <a:spcPts val="0"/>
              </a:spcAft>
            </a:pPr>
            <a:r>
              <a:rPr lang="en-GB" sz="4000" dirty="0"/>
              <a:t>feed me, thou Bread of God;</a:t>
            </a:r>
          </a:p>
          <a:p>
            <a:pPr>
              <a:lnSpc>
                <a:spcPts val="4600"/>
              </a:lnSpc>
              <a:spcBef>
                <a:spcPts val="0"/>
              </a:spcBef>
              <a:spcAft>
                <a:spcPts val="0"/>
              </a:spcAft>
            </a:pPr>
            <a:r>
              <a:rPr lang="en-GB" sz="4000" dirty="0"/>
              <a:t>help me, thou Son of Man.</a:t>
            </a:r>
          </a:p>
          <a:p>
            <a:pPr>
              <a:lnSpc>
                <a:spcPts val="4600"/>
              </a:lnSpc>
              <a:spcBef>
                <a:spcPts val="0"/>
              </a:spcBef>
              <a:spcAft>
                <a:spcPts val="0"/>
              </a:spcAft>
            </a:pPr>
            <a:endParaRPr lang="en-GB" sz="4000" dirty="0"/>
          </a:p>
          <a:p>
            <a:pPr>
              <a:lnSpc>
                <a:spcPts val="4600"/>
              </a:lnSpc>
              <a:spcBef>
                <a:spcPts val="0"/>
              </a:spcBef>
              <a:spcAft>
                <a:spcPts val="0"/>
              </a:spcAft>
            </a:pPr>
            <a:r>
              <a:rPr lang="en-GB" sz="4000" baseline="30000" dirty="0"/>
              <a:t>5</a:t>
            </a:r>
            <a:r>
              <a:rPr lang="en-GB" sz="4000" dirty="0"/>
              <a:t> For still the desert lies</a:t>
            </a:r>
          </a:p>
          <a:p>
            <a:pPr>
              <a:lnSpc>
                <a:spcPts val="4600"/>
              </a:lnSpc>
              <a:spcBef>
                <a:spcPts val="0"/>
              </a:spcBef>
              <a:spcAft>
                <a:spcPts val="0"/>
              </a:spcAft>
            </a:pPr>
            <a:r>
              <a:rPr lang="en-GB" sz="4000" dirty="0"/>
              <a:t>my thirsting soul before:</a:t>
            </a:r>
          </a:p>
          <a:p>
            <a:pPr>
              <a:lnSpc>
                <a:spcPts val="4600"/>
              </a:lnSpc>
              <a:spcBef>
                <a:spcPts val="0"/>
              </a:spcBef>
              <a:spcAft>
                <a:spcPts val="0"/>
              </a:spcAft>
            </a:pPr>
            <a:r>
              <a:rPr lang="en-GB" sz="4000" dirty="0"/>
              <a:t>O living waters, rise</a:t>
            </a:r>
          </a:p>
          <a:p>
            <a:pPr>
              <a:lnSpc>
                <a:spcPts val="4600"/>
              </a:lnSpc>
              <a:spcBef>
                <a:spcPts val="0"/>
              </a:spcBef>
              <a:spcAft>
                <a:spcPts val="0"/>
              </a:spcAft>
            </a:pPr>
            <a:r>
              <a:rPr lang="en-GB" sz="4000" dirty="0"/>
              <a:t>within me evermore.</a:t>
            </a:r>
          </a:p>
        </p:txBody>
      </p:sp>
    </p:spTree>
    <p:extLst>
      <p:ext uri="{BB962C8B-B14F-4D97-AF65-F5344CB8AC3E}">
        <p14:creationId xmlns:p14="http://schemas.microsoft.com/office/powerpoint/2010/main" val="1478973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50613-06E2-A41A-A1EF-8B900E3D705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43BF6A-79B3-39E7-AF65-21A5145A6CC1}"/>
              </a:ext>
            </a:extLst>
          </p:cNvPr>
          <p:cNvSpPr>
            <a:spLocks noGrp="1"/>
          </p:cNvSpPr>
          <p:nvPr>
            <p:ph sz="quarter" idx="13"/>
          </p:nvPr>
        </p:nvSpPr>
        <p:spPr>
          <a:xfrm>
            <a:off x="1154113" y="354446"/>
            <a:ext cx="9661525" cy="6149109"/>
          </a:xfrm>
        </p:spPr>
        <p:txBody>
          <a:bodyPr>
            <a:noAutofit/>
          </a:bodyPr>
          <a:lstStyle/>
          <a:p>
            <a:pPr>
              <a:spcAft>
                <a:spcPts val="3000"/>
              </a:spcAft>
            </a:pPr>
            <a:r>
              <a:rPr lang="en-GB" dirty="0"/>
              <a:t>Sacrament of Holy Communion</a:t>
            </a:r>
          </a:p>
        </p:txBody>
      </p:sp>
    </p:spTree>
    <p:extLst>
      <p:ext uri="{BB962C8B-B14F-4D97-AF65-F5344CB8AC3E}">
        <p14:creationId xmlns:p14="http://schemas.microsoft.com/office/powerpoint/2010/main" val="837475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512485" y="1060598"/>
            <a:ext cx="11167029" cy="5500254"/>
          </a:xfrm>
        </p:spPr>
        <p:txBody>
          <a:bodyPr/>
          <a:lstStyle/>
          <a:p>
            <a:r>
              <a:rPr lang="en-GB" sz="4400" baseline="30000" dirty="0"/>
              <a:t>1</a:t>
            </a:r>
            <a:r>
              <a:rPr lang="en-GB" sz="4400" dirty="0"/>
              <a:t> Forth in the peace of Christ we go;</a:t>
            </a:r>
          </a:p>
          <a:p>
            <a:r>
              <a:rPr lang="en-GB" sz="4400" dirty="0"/>
              <a:t>Christ to the world with joy we bring;</a:t>
            </a:r>
          </a:p>
          <a:p>
            <a:r>
              <a:rPr lang="en-GB" sz="4400" dirty="0"/>
              <a:t>Christ in our minds, Christ in our lips,</a:t>
            </a:r>
          </a:p>
          <a:p>
            <a:pPr>
              <a:spcAft>
                <a:spcPts val="2400"/>
              </a:spcAft>
            </a:pPr>
            <a:r>
              <a:rPr lang="en-GB" sz="4400" dirty="0"/>
              <a:t>Christ in our hearts, the world's true King.</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a:bodyPr>
          <a:lstStyle/>
          <a:p>
            <a:r>
              <a:rPr lang="en-GB" dirty="0"/>
              <a:t>Hymn 602 Forth in the peace of Christ we go</a:t>
            </a:r>
          </a:p>
        </p:txBody>
      </p:sp>
    </p:spTree>
    <p:extLst>
      <p:ext uri="{BB962C8B-B14F-4D97-AF65-F5344CB8AC3E}">
        <p14:creationId xmlns:p14="http://schemas.microsoft.com/office/powerpoint/2010/main" val="1218064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000" baseline="30000" dirty="0"/>
              <a:t>2</a:t>
            </a:r>
            <a:r>
              <a:rPr lang="en-GB" sz="4000" dirty="0"/>
              <a:t> King of our hearts, Christ makes us kings;</a:t>
            </a:r>
          </a:p>
          <a:p>
            <a:r>
              <a:rPr lang="en-GB" sz="4000" dirty="0"/>
              <a:t>kingship with Him His servants gain;</a:t>
            </a:r>
          </a:p>
          <a:p>
            <a:r>
              <a:rPr lang="en-GB" sz="4000" dirty="0"/>
              <a:t>with Christ, the Servant-Lord of all,</a:t>
            </a:r>
          </a:p>
          <a:p>
            <a:r>
              <a:rPr lang="en-GB" sz="4000" dirty="0"/>
              <a:t>Christ's world we serve to share Christ's reign.</a:t>
            </a:r>
          </a:p>
          <a:p>
            <a:endParaRPr lang="en-GB" sz="4000" baseline="30000" dirty="0"/>
          </a:p>
          <a:p>
            <a:r>
              <a:rPr lang="en-GB" sz="4000" baseline="30000" dirty="0"/>
              <a:t>3</a:t>
            </a:r>
            <a:r>
              <a:rPr lang="en-GB" sz="4000" dirty="0"/>
              <a:t> Priests of the world, Christ sends us forth</a:t>
            </a:r>
          </a:p>
          <a:p>
            <a:r>
              <a:rPr lang="en-GB" sz="4000" dirty="0"/>
              <a:t>this world of time to consecrate,</a:t>
            </a:r>
          </a:p>
          <a:p>
            <a:r>
              <a:rPr lang="en-GB" sz="4000" dirty="0"/>
              <a:t>our world of sin by grace to heal,</a:t>
            </a:r>
          </a:p>
          <a:p>
            <a:r>
              <a:rPr lang="en-GB" sz="4000" dirty="0"/>
              <a:t>Christ's world in Christ to recreate.</a:t>
            </a:r>
          </a:p>
        </p:txBody>
      </p:sp>
    </p:spTree>
    <p:extLst>
      <p:ext uri="{BB962C8B-B14F-4D97-AF65-F5344CB8AC3E}">
        <p14:creationId xmlns:p14="http://schemas.microsoft.com/office/powerpoint/2010/main" val="259205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F747D-228B-4835-A475-B5626B882661}"/>
              </a:ext>
            </a:extLst>
          </p:cNvPr>
          <p:cNvSpPr>
            <a:spLocks noGrp="1"/>
          </p:cNvSpPr>
          <p:nvPr>
            <p:ph sz="quarter" idx="13"/>
          </p:nvPr>
        </p:nvSpPr>
        <p:spPr>
          <a:xfrm>
            <a:off x="354330" y="1034473"/>
            <a:ext cx="11155681" cy="5500254"/>
          </a:xfrm>
        </p:spPr>
        <p:txBody>
          <a:bodyPr/>
          <a:lstStyle/>
          <a:p>
            <a:r>
              <a:rPr lang="en-GB" sz="4400" baseline="30000" dirty="0"/>
              <a:t>1</a:t>
            </a:r>
            <a:r>
              <a:rPr lang="en-GB" sz="4400" dirty="0"/>
              <a:t> Immortal, invisible, </a:t>
            </a:r>
          </a:p>
          <a:p>
            <a:r>
              <a:rPr lang="en-GB" sz="4400" dirty="0"/>
              <a:t>God only wise,</a:t>
            </a:r>
          </a:p>
          <a:p>
            <a:r>
              <a:rPr lang="en-GB" sz="4400" dirty="0"/>
              <a:t>in light inaccessible </a:t>
            </a:r>
          </a:p>
          <a:p>
            <a:r>
              <a:rPr lang="en-GB" sz="4400" dirty="0"/>
              <a:t>hid from our eyes,</a:t>
            </a:r>
          </a:p>
          <a:p>
            <a:r>
              <a:rPr lang="en-GB" sz="4400" dirty="0"/>
              <a:t>most blessed, most glorious, </a:t>
            </a:r>
          </a:p>
          <a:p>
            <a:r>
              <a:rPr lang="en-GB" sz="4400" dirty="0"/>
              <a:t>the Ancient of Days,</a:t>
            </a:r>
          </a:p>
          <a:p>
            <a:r>
              <a:rPr lang="en-GB" sz="4400" dirty="0"/>
              <a:t>almighty, victorious, </a:t>
            </a:r>
          </a:p>
          <a:p>
            <a:r>
              <a:rPr lang="en-GB" sz="4400" dirty="0"/>
              <a:t>thy great name we praise.</a:t>
            </a:r>
          </a:p>
        </p:txBody>
      </p:sp>
      <p:sp>
        <p:nvSpPr>
          <p:cNvPr id="4" name="Text Placeholder 3">
            <a:extLst>
              <a:ext uri="{FF2B5EF4-FFF2-40B4-BE49-F238E27FC236}">
                <a16:creationId xmlns:a16="http://schemas.microsoft.com/office/drawing/2014/main" id="{F91FE4F4-BC23-4E0A-9685-FD8612FA1AC0}"/>
              </a:ext>
            </a:extLst>
          </p:cNvPr>
          <p:cNvSpPr>
            <a:spLocks noGrp="1"/>
          </p:cNvSpPr>
          <p:nvPr>
            <p:ph type="body" sz="quarter" idx="14"/>
          </p:nvPr>
        </p:nvSpPr>
        <p:spPr>
          <a:xfrm>
            <a:off x="354552" y="138113"/>
            <a:ext cx="11154698" cy="803275"/>
          </a:xfrm>
        </p:spPr>
        <p:txBody>
          <a:bodyPr/>
          <a:lstStyle/>
          <a:p>
            <a:r>
              <a:rPr lang="fr-FR" dirty="0" err="1"/>
              <a:t>Hymn</a:t>
            </a:r>
            <a:r>
              <a:rPr lang="fr-FR" dirty="0"/>
              <a:t> </a:t>
            </a:r>
            <a:r>
              <a:rPr lang="en-GB" dirty="0"/>
              <a:t>67  Immortal, invisible, God only wise</a:t>
            </a:r>
          </a:p>
        </p:txBody>
      </p:sp>
    </p:spTree>
    <p:extLst>
      <p:ext uri="{BB962C8B-B14F-4D97-AF65-F5344CB8AC3E}">
        <p14:creationId xmlns:p14="http://schemas.microsoft.com/office/powerpoint/2010/main" val="3036416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400" baseline="30000" dirty="0"/>
              <a:t>4</a:t>
            </a:r>
            <a:r>
              <a:rPr lang="en-GB" sz="4400" dirty="0"/>
              <a:t> Prophets of Christ, we hear His word:</a:t>
            </a:r>
          </a:p>
          <a:p>
            <a:r>
              <a:rPr lang="en-GB" sz="4400" dirty="0"/>
              <a:t>He claims our minds, to search His ways,</a:t>
            </a:r>
          </a:p>
          <a:p>
            <a:r>
              <a:rPr lang="en-GB" sz="4400" dirty="0"/>
              <a:t>He claims our lips, to speak His truth,</a:t>
            </a:r>
          </a:p>
          <a:p>
            <a:r>
              <a:rPr lang="en-GB" sz="4400" dirty="0"/>
              <a:t>He claims our hearts, to sing His praise.</a:t>
            </a:r>
          </a:p>
          <a:p>
            <a:endParaRPr lang="en-GB" sz="4400" dirty="0"/>
          </a:p>
          <a:p>
            <a:r>
              <a:rPr lang="en-GB" sz="4400" baseline="30000" dirty="0"/>
              <a:t>5</a:t>
            </a:r>
            <a:r>
              <a:rPr lang="en-GB" sz="4400" dirty="0"/>
              <a:t> We are his Church; He makes us one:</a:t>
            </a:r>
          </a:p>
          <a:p>
            <a:r>
              <a:rPr lang="en-GB" sz="4400" dirty="0"/>
              <a:t>here is one hearth for all to find,</a:t>
            </a:r>
          </a:p>
          <a:p>
            <a:r>
              <a:rPr lang="en-GB" sz="4400" dirty="0"/>
              <a:t>here is one flock, one Shepherd-King,</a:t>
            </a:r>
          </a:p>
          <a:p>
            <a:r>
              <a:rPr lang="en-GB" sz="4400" dirty="0"/>
              <a:t>here is one faith, one heart, one mind.</a:t>
            </a:r>
          </a:p>
        </p:txBody>
      </p:sp>
    </p:spTree>
    <p:extLst>
      <p:ext uri="{BB962C8B-B14F-4D97-AF65-F5344CB8AC3E}">
        <p14:creationId xmlns:p14="http://schemas.microsoft.com/office/powerpoint/2010/main" val="1100927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9E6916-3CDA-4CDF-971C-B6CD005B5D18}"/>
              </a:ext>
            </a:extLst>
          </p:cNvPr>
          <p:cNvSpPr>
            <a:spLocks noGrp="1"/>
          </p:cNvSpPr>
          <p:nvPr>
            <p:ph sz="quarter" idx="13"/>
          </p:nvPr>
        </p:nvSpPr>
        <p:spPr>
          <a:xfrm>
            <a:off x="1154113" y="1162050"/>
            <a:ext cx="9661525" cy="4533900"/>
          </a:xfrm>
        </p:spPr>
        <p:txBody>
          <a:bodyPr/>
          <a:lstStyle/>
          <a:p>
            <a:r>
              <a:rPr lang="en-GB" dirty="0"/>
              <a:t>Blessing.</a:t>
            </a:r>
          </a:p>
          <a:p>
            <a:r>
              <a:rPr lang="en-GB" dirty="0"/>
              <a:t>Sung Amen.</a:t>
            </a:r>
          </a:p>
          <a:p>
            <a:endParaRPr lang="en-GB" dirty="0"/>
          </a:p>
        </p:txBody>
      </p:sp>
      <p:sp>
        <p:nvSpPr>
          <p:cNvPr id="3" name="TextBox 2">
            <a:extLst>
              <a:ext uri="{FF2B5EF4-FFF2-40B4-BE49-F238E27FC236}">
                <a16:creationId xmlns:a16="http://schemas.microsoft.com/office/drawing/2014/main" id="{A3AAAFA5-2CC8-4FED-A65A-57AEB9F6E976}"/>
              </a:ext>
            </a:extLst>
          </p:cNvPr>
          <p:cNvSpPr txBox="1"/>
          <p:nvPr/>
        </p:nvSpPr>
        <p:spPr>
          <a:xfrm>
            <a:off x="8869680" y="4560570"/>
            <a:ext cx="3101894" cy="1900164"/>
          </a:xfrm>
          <a:prstGeom prst="rect">
            <a:avLst/>
          </a:prstGeom>
          <a:solidFill>
            <a:schemeClr val="accent1">
              <a:lumMod val="75000"/>
              <a:alpha val="90000"/>
            </a:schemeClr>
          </a:solidFill>
        </p:spPr>
        <p:txBody>
          <a:bodyPr wrap="square" lIns="365760" tIns="144000" rIns="365760" bIns="144000" rtlCol="0">
            <a:spAutoFit/>
          </a:bodyPr>
          <a:lstStyle/>
          <a:p>
            <a:pPr>
              <a:lnSpc>
                <a:spcPct val="150000"/>
              </a:lnSpc>
            </a:pPr>
            <a:r>
              <a:rPr lang="en-GB" dirty="0">
                <a:solidFill>
                  <a:srgbClr val="FFFF00"/>
                </a:solidFill>
              </a:rPr>
              <a:t>If you are available, please feel free to remain online to chat for fellowship.</a:t>
            </a:r>
            <a:endParaRPr lang="en-GB" sz="1600" i="1" dirty="0">
              <a:solidFill>
                <a:srgbClr val="FFFF00"/>
              </a:solidFill>
            </a:endParaRPr>
          </a:p>
        </p:txBody>
      </p:sp>
    </p:spTree>
    <p:extLst>
      <p:ext uri="{BB962C8B-B14F-4D97-AF65-F5344CB8AC3E}">
        <p14:creationId xmlns:p14="http://schemas.microsoft.com/office/powerpoint/2010/main" val="3542883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05CB95-2A3E-4B62-A837-A806A74EB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6814" y="1864895"/>
            <a:ext cx="4744954" cy="3554136"/>
          </a:xfrm>
          <a:prstGeom prst="rect">
            <a:avLst/>
          </a:prstGeom>
        </p:spPr>
      </p:pic>
      <p:sp>
        <p:nvSpPr>
          <p:cNvPr id="4" name="Title 3">
            <a:extLst>
              <a:ext uri="{FF2B5EF4-FFF2-40B4-BE49-F238E27FC236}">
                <a16:creationId xmlns:a16="http://schemas.microsoft.com/office/drawing/2014/main" id="{BD9AEAEE-074D-4F4B-AC0F-96AA252D1637}"/>
              </a:ext>
            </a:extLst>
          </p:cNvPr>
          <p:cNvSpPr>
            <a:spLocks noGrp="1"/>
          </p:cNvSpPr>
          <p:nvPr>
            <p:ph type="title"/>
          </p:nvPr>
        </p:nvSpPr>
        <p:spPr>
          <a:xfrm>
            <a:off x="1524000" y="336438"/>
            <a:ext cx="9144000" cy="1139825"/>
          </a:xfrm>
        </p:spPr>
        <p:txBody>
          <a:bodyPr/>
          <a:lstStyle/>
          <a:p>
            <a:pPr algn="ctr"/>
            <a:r>
              <a:rPr lang="en-GB" b="1" dirty="0">
                <a:solidFill>
                  <a:srgbClr val="FFFF00"/>
                </a:solidFill>
                <a:effectLst>
                  <a:outerShdw blurRad="38100" dist="38100" dir="2700000" algn="tl">
                    <a:srgbClr val="000000">
                      <a:alpha val="43137"/>
                    </a:srgbClr>
                  </a:outerShdw>
                </a:effectLst>
              </a:rPr>
              <a:t>Our Fellowship Continues apart </a:t>
            </a:r>
          </a:p>
        </p:txBody>
      </p:sp>
      <p:sp>
        <p:nvSpPr>
          <p:cNvPr id="5" name="TextBox 4">
            <a:extLst>
              <a:ext uri="{FF2B5EF4-FFF2-40B4-BE49-F238E27FC236}">
                <a16:creationId xmlns:a16="http://schemas.microsoft.com/office/drawing/2014/main" id="{233521B6-7AB7-46AF-BE2D-6498276ACBB1}"/>
              </a:ext>
            </a:extLst>
          </p:cNvPr>
          <p:cNvSpPr txBox="1"/>
          <p:nvPr/>
        </p:nvSpPr>
        <p:spPr>
          <a:xfrm>
            <a:off x="1020131" y="2251774"/>
            <a:ext cx="4744953" cy="2780377"/>
          </a:xfrm>
          <a:prstGeom prst="rect">
            <a:avLst/>
          </a:prstGeom>
          <a:solidFill>
            <a:schemeClr val="accent1">
              <a:lumMod val="75000"/>
            </a:schemeClr>
          </a:solidFill>
        </p:spPr>
        <p:txBody>
          <a:bodyPr wrap="square" lIns="365760" tIns="365760" rIns="365760" bIns="548640" rtlCol="0">
            <a:spAutoFit/>
          </a:bodyPr>
          <a:lstStyle/>
          <a:p>
            <a:pPr>
              <a:lnSpc>
                <a:spcPct val="150000"/>
              </a:lnSpc>
            </a:pPr>
            <a:r>
              <a:rPr lang="en-GB" sz="2800" dirty="0"/>
              <a:t>If you are available, please feel free to remain online to chat.</a:t>
            </a:r>
            <a:endParaRPr lang="en-GB" sz="2400" i="1" dirty="0"/>
          </a:p>
        </p:txBody>
      </p:sp>
    </p:spTree>
    <p:extLst>
      <p:ext uri="{BB962C8B-B14F-4D97-AF65-F5344CB8AC3E}">
        <p14:creationId xmlns:p14="http://schemas.microsoft.com/office/powerpoint/2010/main" val="3075161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EAD1B72-26B5-49AB-B8E7-2E16E29C20D4}"/>
              </a:ext>
            </a:extLst>
          </p:cNvPr>
          <p:cNvSpPr>
            <a:spLocks noGrp="1"/>
          </p:cNvSpPr>
          <p:nvPr>
            <p:ph sz="quarter" idx="13"/>
          </p:nvPr>
        </p:nvSpPr>
        <p:spPr>
          <a:xfrm>
            <a:off x="354330" y="102870"/>
            <a:ext cx="10801351" cy="6431857"/>
          </a:xfrm>
        </p:spPr>
        <p:txBody>
          <a:bodyPr/>
          <a:lstStyle/>
          <a:p>
            <a:r>
              <a:rPr lang="en-GB" sz="4800" baseline="30000" dirty="0"/>
              <a:t>2</a:t>
            </a:r>
            <a:r>
              <a:rPr lang="en-GB" sz="4800" dirty="0"/>
              <a:t> </a:t>
            </a:r>
            <a:r>
              <a:rPr lang="en-GB" sz="4800" dirty="0" err="1"/>
              <a:t>Unresting</a:t>
            </a:r>
            <a:r>
              <a:rPr lang="en-GB" sz="4800" dirty="0"/>
              <a:t>, unhasting, </a:t>
            </a:r>
          </a:p>
          <a:p>
            <a:r>
              <a:rPr lang="en-GB" sz="4800" dirty="0"/>
              <a:t>and silent as light,</a:t>
            </a:r>
          </a:p>
          <a:p>
            <a:r>
              <a:rPr lang="en-GB" sz="4800" dirty="0"/>
              <a:t>nor wanting, nor wasting, </a:t>
            </a:r>
          </a:p>
          <a:p>
            <a:r>
              <a:rPr lang="en-GB" sz="4800" dirty="0"/>
              <a:t>thou </a:t>
            </a:r>
            <a:r>
              <a:rPr lang="en-GB" sz="4800" dirty="0" err="1"/>
              <a:t>rulest</a:t>
            </a:r>
            <a:r>
              <a:rPr lang="en-GB" sz="4800" dirty="0"/>
              <a:t> in might;</a:t>
            </a:r>
          </a:p>
          <a:p>
            <a:r>
              <a:rPr lang="en-GB" sz="4800" dirty="0"/>
              <a:t>thy justice like mountains, </a:t>
            </a:r>
          </a:p>
          <a:p>
            <a:r>
              <a:rPr lang="en-GB" sz="4800" dirty="0"/>
              <a:t>high soaring above</a:t>
            </a:r>
          </a:p>
          <a:p>
            <a:r>
              <a:rPr lang="en-GB" sz="4800" dirty="0"/>
              <a:t>thy clouds which are fountains </a:t>
            </a:r>
          </a:p>
          <a:p>
            <a:r>
              <a:rPr lang="en-GB" sz="4800" dirty="0"/>
              <a:t>of goodness and love.</a:t>
            </a:r>
          </a:p>
        </p:txBody>
      </p:sp>
    </p:spTree>
    <p:extLst>
      <p:ext uri="{BB962C8B-B14F-4D97-AF65-F5344CB8AC3E}">
        <p14:creationId xmlns:p14="http://schemas.microsoft.com/office/powerpoint/2010/main" val="2142312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EAD1B72-26B5-49AB-B8E7-2E16E29C20D4}"/>
              </a:ext>
            </a:extLst>
          </p:cNvPr>
          <p:cNvSpPr>
            <a:spLocks noGrp="1"/>
          </p:cNvSpPr>
          <p:nvPr>
            <p:ph sz="quarter" idx="13"/>
          </p:nvPr>
        </p:nvSpPr>
        <p:spPr>
          <a:xfrm>
            <a:off x="354330" y="102870"/>
            <a:ext cx="10801351" cy="6431857"/>
          </a:xfrm>
        </p:spPr>
        <p:txBody>
          <a:bodyPr/>
          <a:lstStyle/>
          <a:p>
            <a:r>
              <a:rPr lang="en-GB" sz="4400" baseline="30000" dirty="0"/>
              <a:t>3</a:t>
            </a:r>
            <a:r>
              <a:rPr lang="en-GB" sz="4400" dirty="0"/>
              <a:t> To all life thou </a:t>
            </a:r>
            <a:r>
              <a:rPr lang="en-GB" sz="4400" dirty="0" err="1"/>
              <a:t>givest</a:t>
            </a:r>
            <a:r>
              <a:rPr lang="en-GB" sz="4400" dirty="0"/>
              <a:t>, </a:t>
            </a:r>
          </a:p>
          <a:p>
            <a:r>
              <a:rPr lang="en-GB" sz="4400" dirty="0"/>
              <a:t>to both great and small;</a:t>
            </a:r>
          </a:p>
          <a:p>
            <a:r>
              <a:rPr lang="en-GB" sz="4400" dirty="0"/>
              <a:t>in all life thou </a:t>
            </a:r>
            <a:r>
              <a:rPr lang="en-GB" sz="4400" dirty="0" err="1"/>
              <a:t>livest</a:t>
            </a:r>
            <a:r>
              <a:rPr lang="en-GB" sz="4400" dirty="0"/>
              <a:t>, </a:t>
            </a:r>
          </a:p>
          <a:p>
            <a:r>
              <a:rPr lang="en-GB" sz="4400" dirty="0"/>
              <a:t>the true life of all;</a:t>
            </a:r>
          </a:p>
          <a:p>
            <a:r>
              <a:rPr lang="en-GB" sz="4400" dirty="0"/>
              <a:t>we blossom and flourish </a:t>
            </a:r>
          </a:p>
          <a:p>
            <a:r>
              <a:rPr lang="en-GB" sz="4400" dirty="0"/>
              <a:t>as leaves on the tree,</a:t>
            </a:r>
          </a:p>
          <a:p>
            <a:r>
              <a:rPr lang="en-GB" sz="4400" dirty="0"/>
              <a:t>and wither and perish – </a:t>
            </a:r>
          </a:p>
          <a:p>
            <a:r>
              <a:rPr lang="en-GB" sz="4400" dirty="0"/>
              <a:t>but naught </a:t>
            </a:r>
            <a:r>
              <a:rPr lang="en-GB" sz="4400" dirty="0" err="1"/>
              <a:t>changeth</a:t>
            </a:r>
            <a:r>
              <a:rPr lang="en-GB" sz="4400" dirty="0"/>
              <a:t> thee.</a:t>
            </a:r>
          </a:p>
        </p:txBody>
      </p:sp>
    </p:spTree>
    <p:extLst>
      <p:ext uri="{BB962C8B-B14F-4D97-AF65-F5344CB8AC3E}">
        <p14:creationId xmlns:p14="http://schemas.microsoft.com/office/powerpoint/2010/main" val="2765751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EAD1B72-26B5-49AB-B8E7-2E16E29C20D4}"/>
              </a:ext>
            </a:extLst>
          </p:cNvPr>
          <p:cNvSpPr>
            <a:spLocks noGrp="1"/>
          </p:cNvSpPr>
          <p:nvPr>
            <p:ph sz="quarter" idx="13"/>
          </p:nvPr>
        </p:nvSpPr>
        <p:spPr>
          <a:xfrm>
            <a:off x="354330" y="102870"/>
            <a:ext cx="10801351" cy="6431857"/>
          </a:xfrm>
        </p:spPr>
        <p:txBody>
          <a:bodyPr/>
          <a:lstStyle/>
          <a:p>
            <a:r>
              <a:rPr lang="en-GB" sz="4400" baseline="30000" dirty="0"/>
              <a:t>4</a:t>
            </a:r>
            <a:r>
              <a:rPr lang="en-GB" sz="4400" dirty="0"/>
              <a:t> Great Father of glory: </a:t>
            </a:r>
          </a:p>
          <a:p>
            <a:r>
              <a:rPr lang="en-GB" sz="4400" dirty="0"/>
              <a:t>O help us to see</a:t>
            </a:r>
          </a:p>
          <a:p>
            <a:r>
              <a:rPr lang="en-GB" sz="4400" dirty="0"/>
              <a:t>'tis only the splendour </a:t>
            </a:r>
          </a:p>
          <a:p>
            <a:r>
              <a:rPr lang="en-GB" sz="4400" dirty="0"/>
              <a:t>of light </a:t>
            </a:r>
            <a:r>
              <a:rPr lang="en-GB" sz="4400" dirty="0" err="1"/>
              <a:t>hideth</a:t>
            </a:r>
            <a:r>
              <a:rPr lang="en-GB" sz="4400" dirty="0"/>
              <a:t> thee.</a:t>
            </a:r>
          </a:p>
          <a:p>
            <a:r>
              <a:rPr lang="en-GB" sz="4400" dirty="0"/>
              <a:t>And so let thy glory, </a:t>
            </a:r>
          </a:p>
          <a:p>
            <a:r>
              <a:rPr lang="en-GB" sz="4400" dirty="0"/>
              <a:t>Almighty, impart,</a:t>
            </a:r>
          </a:p>
          <a:p>
            <a:r>
              <a:rPr lang="en-GB" sz="4400" dirty="0"/>
              <a:t>through Christ in the story, </a:t>
            </a:r>
          </a:p>
          <a:p>
            <a:r>
              <a:rPr lang="en-GB" sz="4400" dirty="0"/>
              <a:t>thy Christ to the heart.</a:t>
            </a:r>
          </a:p>
        </p:txBody>
      </p:sp>
    </p:spTree>
    <p:extLst>
      <p:ext uri="{BB962C8B-B14F-4D97-AF65-F5344CB8AC3E}">
        <p14:creationId xmlns:p14="http://schemas.microsoft.com/office/powerpoint/2010/main" val="4133200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783E-BE39-05D6-18D5-4ACA33061C6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EBE00D-E73E-8279-11B5-A3202734EF2E}"/>
              </a:ext>
            </a:extLst>
          </p:cNvPr>
          <p:cNvSpPr>
            <a:spLocks noGrp="1"/>
          </p:cNvSpPr>
          <p:nvPr>
            <p:ph sz="quarter" idx="13"/>
          </p:nvPr>
        </p:nvSpPr>
        <p:spPr>
          <a:xfrm>
            <a:off x="1154113" y="354446"/>
            <a:ext cx="9661525" cy="6149109"/>
          </a:xfrm>
        </p:spPr>
        <p:txBody>
          <a:bodyPr>
            <a:noAutofit/>
          </a:bodyPr>
          <a:lstStyle/>
          <a:p>
            <a:r>
              <a:rPr lang="en-GB" dirty="0"/>
              <a:t>Prayers of approach and confession</a:t>
            </a:r>
          </a:p>
          <a:p>
            <a:r>
              <a:rPr lang="en-GB" dirty="0"/>
              <a:t>Introduction</a:t>
            </a:r>
          </a:p>
        </p:txBody>
      </p:sp>
    </p:spTree>
    <p:extLst>
      <p:ext uri="{BB962C8B-B14F-4D97-AF65-F5344CB8AC3E}">
        <p14:creationId xmlns:p14="http://schemas.microsoft.com/office/powerpoint/2010/main" val="180855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761AA-C212-CA09-7EF0-8E58F189288C}"/>
              </a:ext>
            </a:extLst>
          </p:cNvPr>
          <p:cNvSpPr>
            <a:spLocks noGrp="1"/>
          </p:cNvSpPr>
          <p:nvPr>
            <p:ph sz="quarter" idx="13"/>
          </p:nvPr>
        </p:nvSpPr>
        <p:spPr>
          <a:xfrm>
            <a:off x="512485" y="1060598"/>
            <a:ext cx="11167029" cy="5500254"/>
          </a:xfrm>
        </p:spPr>
        <p:txBody>
          <a:bodyPr/>
          <a:lstStyle/>
          <a:p>
            <a:r>
              <a:rPr lang="en-GB" sz="4000" baseline="30000" dirty="0"/>
              <a:t>1</a:t>
            </a:r>
            <a:r>
              <a:rPr lang="en-GB" sz="4000" dirty="0"/>
              <a:t> Come, living God, when least expected,</a:t>
            </a:r>
          </a:p>
          <a:p>
            <a:r>
              <a:rPr lang="en-GB" sz="4000" dirty="0"/>
              <a:t>when minds are dull and hearts are cold,</a:t>
            </a:r>
          </a:p>
          <a:p>
            <a:r>
              <a:rPr lang="en-GB" sz="4000" dirty="0"/>
              <a:t>through sharpening word and warm affection</a:t>
            </a:r>
          </a:p>
          <a:p>
            <a:r>
              <a:rPr lang="en-GB" sz="4000" dirty="0"/>
              <a:t>revealing truths as yet untold.</a:t>
            </a:r>
          </a:p>
        </p:txBody>
      </p:sp>
      <p:sp>
        <p:nvSpPr>
          <p:cNvPr id="4" name="Text Placeholder 3">
            <a:extLst>
              <a:ext uri="{FF2B5EF4-FFF2-40B4-BE49-F238E27FC236}">
                <a16:creationId xmlns:a16="http://schemas.microsoft.com/office/drawing/2014/main" id="{39F60C5D-9E94-E33A-AC21-8F28DFE10A5D}"/>
              </a:ext>
            </a:extLst>
          </p:cNvPr>
          <p:cNvSpPr>
            <a:spLocks noGrp="1"/>
          </p:cNvSpPr>
          <p:nvPr>
            <p:ph type="body" sz="quarter" idx="14"/>
          </p:nvPr>
        </p:nvSpPr>
        <p:spPr/>
        <p:txBody>
          <a:bodyPr>
            <a:normAutofit fontScale="92500"/>
          </a:bodyPr>
          <a:lstStyle/>
          <a:p>
            <a:r>
              <a:rPr lang="en-GB" dirty="0"/>
              <a:t>Hymn 354 Come, living God, when least expected</a:t>
            </a:r>
          </a:p>
        </p:txBody>
      </p:sp>
    </p:spTree>
    <p:extLst>
      <p:ext uri="{BB962C8B-B14F-4D97-AF65-F5344CB8AC3E}">
        <p14:creationId xmlns:p14="http://schemas.microsoft.com/office/powerpoint/2010/main" val="1811496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18FB75-4B12-B3A1-21F7-7F791296E533}"/>
              </a:ext>
            </a:extLst>
          </p:cNvPr>
          <p:cNvSpPr>
            <a:spLocks noGrp="1"/>
          </p:cNvSpPr>
          <p:nvPr>
            <p:ph sz="quarter" idx="13"/>
          </p:nvPr>
        </p:nvSpPr>
        <p:spPr>
          <a:xfrm>
            <a:off x="354330" y="102870"/>
            <a:ext cx="11613552" cy="6431857"/>
          </a:xfrm>
        </p:spPr>
        <p:txBody>
          <a:bodyPr/>
          <a:lstStyle/>
          <a:p>
            <a:r>
              <a:rPr lang="en-GB" sz="4000" baseline="30000" dirty="0"/>
              <a:t>2</a:t>
            </a:r>
            <a:r>
              <a:rPr lang="en-GB" sz="4000" dirty="0"/>
              <a:t> Break from the tomb in which we hide you</a:t>
            </a:r>
          </a:p>
          <a:p>
            <a:r>
              <a:rPr lang="en-GB" sz="4000" dirty="0"/>
              <a:t>to speak again in startling ways;</a:t>
            </a:r>
          </a:p>
          <a:p>
            <a:r>
              <a:rPr lang="en-GB" sz="4000" dirty="0"/>
              <a:t>break through the words in which we bind you</a:t>
            </a:r>
          </a:p>
          <a:p>
            <a:r>
              <a:rPr lang="en-GB" sz="4000" dirty="0"/>
              <a:t>to resurrect our lifeless praise.</a:t>
            </a:r>
          </a:p>
          <a:p>
            <a:endParaRPr lang="en-GB" sz="4000" dirty="0"/>
          </a:p>
          <a:p>
            <a:r>
              <a:rPr lang="en-GB" sz="4000" baseline="30000" dirty="0"/>
              <a:t>3</a:t>
            </a:r>
            <a:r>
              <a:rPr lang="en-GB" sz="4000" dirty="0"/>
              <a:t> Come now, as once you came to Moses</a:t>
            </a:r>
          </a:p>
          <a:p>
            <a:r>
              <a:rPr lang="en-GB" sz="4000" dirty="0"/>
              <a:t>within the bush alive with flame,</a:t>
            </a:r>
          </a:p>
          <a:p>
            <a:r>
              <a:rPr lang="en-GB" sz="4000" dirty="0"/>
              <a:t>or to Elijah on the mountain,</a:t>
            </a:r>
          </a:p>
          <a:p>
            <a:r>
              <a:rPr lang="en-GB" sz="4000" dirty="0"/>
              <a:t>by silence pressing home your claim.</a:t>
            </a:r>
          </a:p>
        </p:txBody>
      </p:sp>
    </p:spTree>
    <p:extLst>
      <p:ext uri="{BB962C8B-B14F-4D97-AF65-F5344CB8AC3E}">
        <p14:creationId xmlns:p14="http://schemas.microsoft.com/office/powerpoint/2010/main" val="40856754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TotalTime>
  <Words>1900</Words>
  <Application>Microsoft Office PowerPoint</Application>
  <PresentationFormat>Widescreen</PresentationFormat>
  <Paragraphs>192</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Century Gothic</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Fellowship Continues apart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Ferguson</dc:creator>
  <cp:lastModifiedBy>Store NoBuy</cp:lastModifiedBy>
  <cp:revision>229</cp:revision>
  <dcterms:created xsi:type="dcterms:W3CDTF">2020-12-22T16:57:36Z</dcterms:created>
  <dcterms:modified xsi:type="dcterms:W3CDTF">2026-08-28T07:02:55Z</dcterms:modified>
</cp:coreProperties>
</file>