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52" r:id="rId2"/>
    <p:sldId id="913" r:id="rId3"/>
    <p:sldId id="942" r:id="rId4"/>
    <p:sldId id="943" r:id="rId5"/>
    <p:sldId id="944" r:id="rId6"/>
    <p:sldId id="945" r:id="rId7"/>
    <p:sldId id="946" r:id="rId8"/>
    <p:sldId id="947" r:id="rId9"/>
    <p:sldId id="948" r:id="rId10"/>
    <p:sldId id="949" r:id="rId11"/>
    <p:sldId id="950" r:id="rId12"/>
    <p:sldId id="954" r:id="rId13"/>
    <p:sldId id="951" r:id="rId14"/>
    <p:sldId id="953" r:id="rId15"/>
    <p:sldId id="955" r:id="rId16"/>
    <p:sldId id="956" r:id="rId17"/>
    <p:sldId id="957" r:id="rId18"/>
    <p:sldId id="958" r:id="rId19"/>
    <p:sldId id="959" r:id="rId20"/>
    <p:sldId id="960" r:id="rId21"/>
    <p:sldId id="961" r:id="rId22"/>
    <p:sldId id="962" r:id="rId23"/>
    <p:sldId id="963" r:id="rId24"/>
    <p:sldId id="964" r:id="rId25"/>
    <p:sldId id="925" r:id="rId26"/>
    <p:sldId id="89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AAD4"/>
    <a:srgbClr val="A47D00"/>
    <a:srgbClr val="FFFB47"/>
    <a:srgbClr val="8D8A00"/>
    <a:srgbClr val="FFFD97"/>
    <a:srgbClr val="BCB800"/>
    <a:srgbClr val="F0EA00"/>
    <a:srgbClr val="FFFF66"/>
    <a:srgbClr val="321547"/>
    <a:srgbClr val="3C1A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609" autoAdjust="0"/>
    <p:restoredTop sz="94660" autoAdjust="0"/>
  </p:normalViewPr>
  <p:slideViewPr>
    <p:cSldViewPr snapToGrid="0">
      <p:cViewPr varScale="1">
        <p:scale>
          <a:sx n="66" d="100"/>
          <a:sy n="66" d="100"/>
        </p:scale>
        <p:origin x="32" y="336"/>
      </p:cViewPr>
      <p:guideLst>
        <p:guide orient="horz" pos="2160"/>
        <p:guide pos="3840"/>
      </p:guideLst>
    </p:cSldViewPr>
  </p:slideViewPr>
  <p:outlineViewPr>
    <p:cViewPr>
      <p:scale>
        <a:sx n="33" d="100"/>
        <a:sy n="33" d="100"/>
      </p:scale>
      <p:origin x="0" y="135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
    <p:spTree>
      <p:nvGrpSpPr>
        <p:cNvPr id="1" name=""/>
        <p:cNvGrpSpPr/>
        <p:nvPr/>
      </p:nvGrpSpPr>
      <p:grpSpPr>
        <a:xfrm>
          <a:off x="0" y="0"/>
          <a:ext cx="0" cy="0"/>
          <a:chOff x="0" y="0"/>
          <a:chExt cx="0" cy="0"/>
        </a:xfrm>
      </p:grpSpPr>
      <p:sp>
        <p:nvSpPr>
          <p:cNvPr id="6" name="Slide Number Placeholder 4">
            <a:extLst>
              <a:ext uri="{FF2B5EF4-FFF2-40B4-BE49-F238E27FC236}">
                <a16:creationId xmlns:a16="http://schemas.microsoft.com/office/drawing/2014/main" id="{D636B57A-9367-411C-87E8-76BA50A35BC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8" name="Content Placeholder 7">
            <a:extLst>
              <a:ext uri="{FF2B5EF4-FFF2-40B4-BE49-F238E27FC236}">
                <a16:creationId xmlns:a16="http://schemas.microsoft.com/office/drawing/2014/main" id="{8F2D0C70-F143-4556-8AB9-8490D0394B83}"/>
              </a:ext>
            </a:extLst>
          </p:cNvPr>
          <p:cNvSpPr>
            <a:spLocks noGrp="1"/>
          </p:cNvSpPr>
          <p:nvPr>
            <p:ph sz="quarter" idx="13"/>
          </p:nvPr>
        </p:nvSpPr>
        <p:spPr>
          <a:xfrm>
            <a:off x="1154113" y="1162050"/>
            <a:ext cx="9661525" cy="4533900"/>
          </a:xfrm>
        </p:spPr>
        <p:txBody>
          <a:bodyPr>
            <a:noAutofit/>
          </a:bodyPr>
          <a:lstStyle>
            <a:lvl1pPr marL="0" indent="0">
              <a:spcBef>
                <a:spcPts val="0"/>
              </a:spcBef>
              <a:spcAft>
                <a:spcPts val="4000"/>
              </a:spcAft>
              <a:buNone/>
              <a:defRPr lang="en-US" sz="4400" b="1" kern="1200" cap="none" baseline="0"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1pPr>
            <a:lvl2pPr marL="4572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2pPr>
            <a:lvl3pPr marL="9144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3pPr>
            <a:lvl4pPr marL="13716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4pPr>
            <a:lvl5pPr marL="1828800" indent="0">
              <a:buNone/>
              <a:defRPr lang="en-GB" sz="4400" b="1" kern="1200" cap="all" dirty="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5pPr>
          </a:lstStyle>
          <a:p>
            <a:pPr lvl="0"/>
            <a:r>
              <a:rPr lang="en-US" dirty="0"/>
              <a:t>Click to edit Master text styles</a:t>
            </a:r>
          </a:p>
        </p:txBody>
      </p:sp>
    </p:spTree>
    <p:extLst>
      <p:ext uri="{BB962C8B-B14F-4D97-AF65-F5344CB8AC3E}">
        <p14:creationId xmlns:p14="http://schemas.microsoft.com/office/powerpoint/2010/main" val="1469101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025419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2755130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4042269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885576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264706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961223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522408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646572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862833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056108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B">
    <p:spTree>
      <p:nvGrpSpPr>
        <p:cNvPr id="1" name=""/>
        <p:cNvGrpSpPr/>
        <p:nvPr/>
      </p:nvGrpSpPr>
      <p:grpSpPr>
        <a:xfrm>
          <a:off x="0" y="0"/>
          <a:ext cx="0" cy="0"/>
          <a:chOff x="0" y="0"/>
          <a:chExt cx="0" cy="0"/>
        </a:xfrm>
      </p:grpSpPr>
      <p:sp>
        <p:nvSpPr>
          <p:cNvPr id="6" name="Slide Number Placeholder 4">
            <a:extLst>
              <a:ext uri="{FF2B5EF4-FFF2-40B4-BE49-F238E27FC236}">
                <a16:creationId xmlns:a16="http://schemas.microsoft.com/office/drawing/2014/main" id="{D636B57A-9367-411C-87E8-76BA50A35BC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8" name="Content Placeholder 7">
            <a:extLst>
              <a:ext uri="{FF2B5EF4-FFF2-40B4-BE49-F238E27FC236}">
                <a16:creationId xmlns:a16="http://schemas.microsoft.com/office/drawing/2014/main" id="{8F2D0C70-F143-4556-8AB9-8490D0394B83}"/>
              </a:ext>
            </a:extLst>
          </p:cNvPr>
          <p:cNvSpPr>
            <a:spLocks noGrp="1"/>
          </p:cNvSpPr>
          <p:nvPr>
            <p:ph sz="quarter" idx="13"/>
          </p:nvPr>
        </p:nvSpPr>
        <p:spPr>
          <a:xfrm>
            <a:off x="1154113" y="354446"/>
            <a:ext cx="9661525" cy="6149109"/>
          </a:xfrm>
        </p:spPr>
        <p:txBody>
          <a:bodyPr>
            <a:noAutofit/>
          </a:bodyPr>
          <a:lstStyle>
            <a:lvl1pPr marL="0" indent="0">
              <a:spcBef>
                <a:spcPts val="0"/>
              </a:spcBef>
              <a:spcAft>
                <a:spcPts val="2000"/>
              </a:spcAft>
              <a:buNone/>
              <a:defRPr lang="en-US" sz="4400" b="1" kern="1200" cap="none" baseline="0"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1pPr>
            <a:lvl2pPr marL="4572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2pPr>
            <a:lvl3pPr marL="9144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3pPr>
            <a:lvl4pPr marL="13716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4pPr>
            <a:lvl5pPr marL="1828800" indent="0">
              <a:buNone/>
              <a:defRPr lang="en-GB" sz="4400" b="1" kern="1200" cap="all" dirty="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5pPr>
          </a:lstStyle>
          <a:p>
            <a:pPr lvl="0"/>
            <a:r>
              <a:rPr lang="en-US" dirty="0"/>
              <a:t>Click to edit Master text styles</a:t>
            </a:r>
          </a:p>
        </p:txBody>
      </p:sp>
    </p:spTree>
    <p:extLst>
      <p:ext uri="{BB962C8B-B14F-4D97-AF65-F5344CB8AC3E}">
        <p14:creationId xmlns:p14="http://schemas.microsoft.com/office/powerpoint/2010/main" val="5373253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049577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738324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54898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12285564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2364587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797312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smaller">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868217" y="752764"/>
            <a:ext cx="9827491" cy="5352473"/>
          </a:xfrm>
        </p:spPr>
        <p:txBody>
          <a:bodyPr>
            <a:noAutofit/>
          </a:bodyPr>
          <a:lstStyle>
            <a:lvl1pPr marL="0" indent="0">
              <a:spcBef>
                <a:spcPts val="600"/>
              </a:spcBef>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600"/>
              </a:spcBef>
              <a:spcAft>
                <a:spcPts val="30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04077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full">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868217" y="117764"/>
            <a:ext cx="9827491" cy="6622472"/>
          </a:xfrm>
        </p:spPr>
        <p:txBody>
          <a:bodyPr>
            <a:noAutofit/>
          </a:bodyPr>
          <a:lstStyle>
            <a:lvl1pPr marL="0" indent="0">
              <a:spcBef>
                <a:spcPts val="600"/>
              </a:spcBef>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600"/>
              </a:spcBef>
              <a:spcAft>
                <a:spcPts val="30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01354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868217" y="1034473"/>
            <a:ext cx="9827491" cy="5500254"/>
          </a:xfrm>
        </p:spPr>
        <p:txBody>
          <a:bodyPr>
            <a:noAutofit/>
          </a:bodyPr>
          <a:lstStyle>
            <a:lvl1pPr marL="0" indent="0">
              <a:spcBef>
                <a:spcPts val="600"/>
              </a:spcBef>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600"/>
              </a:spcBef>
              <a:spcAft>
                <a:spcPts val="30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Text Placeholder 2">
            <a:extLst>
              <a:ext uri="{FF2B5EF4-FFF2-40B4-BE49-F238E27FC236}">
                <a16:creationId xmlns:a16="http://schemas.microsoft.com/office/drawing/2014/main" id="{B216F2FE-8C30-4E06-99AB-0627CD730A24}"/>
              </a:ext>
            </a:extLst>
          </p:cNvPr>
          <p:cNvSpPr>
            <a:spLocks noGrp="1"/>
          </p:cNvSpPr>
          <p:nvPr>
            <p:ph type="body" sz="quarter" idx="14"/>
          </p:nvPr>
        </p:nvSpPr>
        <p:spPr>
          <a:xfrm>
            <a:off x="868363" y="138113"/>
            <a:ext cx="9826625" cy="803275"/>
          </a:xfrm>
        </p:spPr>
        <p:txBody>
          <a:bodyPr>
            <a:normAutofit/>
          </a:bodyPr>
          <a:lstStyle>
            <a:lvl1pPr marL="0" indent="0">
              <a:buNone/>
              <a:defRPr lang="en-US" sz="3200" b="1" kern="1200" cap="none" dirty="0" smtClean="0">
                <a:ln w="3175">
                  <a:noFill/>
                </a:ln>
                <a:solidFill>
                  <a:schemeClr val="tx1"/>
                </a:solidFill>
                <a:effectLst>
                  <a:outerShdw blurRad="50800" dist="38100" dir="8100000" algn="tr" rotWithShape="0">
                    <a:prstClr val="black">
                      <a:alpha val="40000"/>
                    </a:prstClr>
                  </a:outerShdw>
                </a:effectLst>
                <a:latin typeface="+mn-lt"/>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2970483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 title Wid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354330" y="1034473"/>
            <a:ext cx="11155681" cy="5500254"/>
          </a:xfrm>
        </p:spPr>
        <p:txBody>
          <a:bodyPr>
            <a:noAutofit/>
          </a:bodyPr>
          <a:lstStyle>
            <a:lvl1pPr marL="0" indent="0">
              <a:spcBef>
                <a:spcPts val="0"/>
              </a:spcBef>
              <a:spcAft>
                <a:spcPts val="0"/>
              </a:spcAft>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0"/>
              </a:spcBef>
              <a:spcAft>
                <a:spcPts val="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p:txBody>
      </p:sp>
      <p:sp>
        <p:nvSpPr>
          <p:cNvPr id="3" name="Text Placeholder 2">
            <a:extLst>
              <a:ext uri="{FF2B5EF4-FFF2-40B4-BE49-F238E27FC236}">
                <a16:creationId xmlns:a16="http://schemas.microsoft.com/office/drawing/2014/main" id="{B216F2FE-8C30-4E06-99AB-0627CD730A24}"/>
              </a:ext>
            </a:extLst>
          </p:cNvPr>
          <p:cNvSpPr>
            <a:spLocks noGrp="1"/>
          </p:cNvSpPr>
          <p:nvPr>
            <p:ph type="body" sz="quarter" idx="14"/>
          </p:nvPr>
        </p:nvSpPr>
        <p:spPr>
          <a:xfrm>
            <a:off x="354552" y="138113"/>
            <a:ext cx="11154698" cy="803275"/>
          </a:xfrm>
        </p:spPr>
        <p:txBody>
          <a:bodyPr>
            <a:normAutofit/>
          </a:bodyPr>
          <a:lstStyle>
            <a:lvl1pPr marL="0" indent="0">
              <a:buNone/>
              <a:defRPr lang="en-US" sz="3200" b="1" kern="1200" cap="none" dirty="0" smtClean="0">
                <a:ln w="3175">
                  <a:noFill/>
                </a:ln>
                <a:solidFill>
                  <a:schemeClr val="tx1"/>
                </a:solidFill>
                <a:effectLst>
                  <a:outerShdw blurRad="50800" dist="38100" dir="8100000" algn="tr" rotWithShape="0">
                    <a:prstClr val="black">
                      <a:alpha val="40000"/>
                    </a:prstClr>
                  </a:outerShdw>
                </a:effectLst>
                <a:latin typeface="+mn-lt"/>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300688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 full narrow lin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354330" y="102870"/>
            <a:ext cx="10801351" cy="6431857"/>
          </a:xfrm>
        </p:spPr>
        <p:txBody>
          <a:bodyPr>
            <a:noAutofit/>
          </a:bodyPr>
          <a:lstStyle>
            <a:lvl1pPr marL="0" indent="0">
              <a:spcBef>
                <a:spcPts val="0"/>
              </a:spcBef>
              <a:spcAft>
                <a:spcPts val="0"/>
              </a:spcAft>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0"/>
              </a:spcBef>
              <a:spcAft>
                <a:spcPts val="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46878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 smaller narrow lin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365759" y="824577"/>
            <a:ext cx="10789921" cy="5208847"/>
          </a:xfrm>
        </p:spPr>
        <p:txBody>
          <a:bodyPr>
            <a:noAutofit/>
          </a:bodyPr>
          <a:lstStyle>
            <a:lvl1pPr marL="0" indent="0">
              <a:spcBef>
                <a:spcPts val="0"/>
              </a:spcBef>
              <a:spcAft>
                <a:spcPts val="0"/>
              </a:spcAft>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0"/>
              </a:spcBef>
              <a:spcAft>
                <a:spcPts val="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86280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CEE555-0A10-41A7-84D5-014968DC8587}" type="datetimeFigureOut">
              <a:rPr lang="en-GB" smtClean="0"/>
              <a:t>01/09/2026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3754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90000"/>
                <a:lumOff val="10000"/>
              </a:schemeClr>
            </a:gs>
            <a:gs pos="100000">
              <a:schemeClr val="accent1">
                <a:lumMod val="75000"/>
              </a:schemeClr>
            </a:gs>
          </a:gsLst>
          <a:lin ang="6120000" scaled="1"/>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9CEE555-0A10-41A7-84D5-014968DC8587}" type="datetimeFigureOut">
              <a:rPr lang="en-GB" smtClean="0"/>
              <a:t>01/09/2026</a:t>
            </a:fld>
            <a:endParaRPr lang="en-GB"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308F86C-173E-442C-9DCD-7C3DA75AEE85}" type="slidenum">
              <a:rPr lang="en-GB" smtClean="0"/>
              <a:t>‹#›</a:t>
            </a:fld>
            <a:endParaRPr lang="en-GB" dirty="0"/>
          </a:p>
        </p:txBody>
      </p:sp>
    </p:spTree>
    <p:extLst>
      <p:ext uri="{BB962C8B-B14F-4D97-AF65-F5344CB8AC3E}">
        <p14:creationId xmlns:p14="http://schemas.microsoft.com/office/powerpoint/2010/main" val="81329935"/>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78" r:id="rId3"/>
    <p:sldLayoutId id="2147483680" r:id="rId4"/>
    <p:sldLayoutId id="2147483679" r:id="rId5"/>
    <p:sldLayoutId id="2147483684" r:id="rId6"/>
    <p:sldLayoutId id="2147483685" r:id="rId7"/>
    <p:sldLayoutId id="2147483686"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73" r:id="rId21"/>
    <p:sldLayoutId id="2147483674" r:id="rId22"/>
    <p:sldLayoutId id="2147483675" r:id="rId23"/>
    <p:sldLayoutId id="2147483676" r:id="rId24"/>
    <p:sldLayoutId id="2147483677" r:id="rId25"/>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90000"/>
                <a:lumOff val="10000"/>
              </a:schemeClr>
            </a:gs>
            <a:gs pos="100000">
              <a:schemeClr val="accent1">
                <a:lumMod val="75000"/>
              </a:schemeClr>
            </a:gs>
          </a:gsLst>
          <a:lin ang="612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25BB7B-C769-4C02-A617-CAA85A1F015C}"/>
              </a:ext>
            </a:extLst>
          </p:cNvPr>
          <p:cNvSpPr txBox="1"/>
          <p:nvPr/>
        </p:nvSpPr>
        <p:spPr bwMode="auto">
          <a:xfrm>
            <a:off x="6505267" y="212735"/>
            <a:ext cx="5425751" cy="3003259"/>
          </a:xfrm>
          <a:prstGeom prst="rect">
            <a:avLst/>
          </a:prstGeom>
          <a:noFill/>
          <a:ln w="9525">
            <a:noFill/>
            <a:miter lim="800000"/>
            <a:headEnd/>
            <a:tailEnd/>
          </a:ln>
          <a:effectLst/>
        </p:spPr>
        <p:txBody>
          <a:bodyPr vert="horz" wrap="square" lIns="91440" tIns="45720" rIns="91440" bIns="45720" numCol="1" rtlCol="0" anchor="ctr" anchorCtr="1" compatLnSpc="1">
            <a:prstTxWarp prst="textNoShape">
              <a:avLst/>
            </a:prstTxWarp>
            <a:normAutofit/>
          </a:bodyPr>
          <a:lstStyle/>
          <a:p>
            <a:pPr algn="ctr" eaLnBrk="0" hangingPunct="0">
              <a:spcAft>
                <a:spcPts val="600"/>
              </a:spcAft>
            </a:pPr>
            <a:r>
              <a:rPr lang="nb-N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St Andrew’s URC Frognal</a:t>
            </a:r>
          </a:p>
          <a:p>
            <a:pPr algn="ctr" eaLnBrk="0" hangingPunct="0">
              <a:spcAft>
                <a:spcPts val="600"/>
              </a:spcAft>
            </a:pPr>
            <a:endParaRPr lang="nb-N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algn="ctr" eaLnBrk="0" hangingPunct="0">
              <a:spcAft>
                <a:spcPts val="600"/>
              </a:spcAft>
            </a:pPr>
            <a:r>
              <a:rPr lang="nb-NO" sz="3200" b="1">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6 </a:t>
            </a:r>
            <a:r>
              <a:rPr lang="nb-N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September 2026 11:00am</a:t>
            </a:r>
            <a:endParaRPr lang="nb-NO" sz="3200" b="1" dirty="0">
              <a:solidFill>
                <a:srgbClr val="FFFF00"/>
              </a:solidFill>
              <a:effectLst>
                <a:outerShdw blurRad="38100" dist="38100" dir="2700000" algn="tl">
                  <a:srgbClr val="000000"/>
                </a:outerShdw>
              </a:effectLst>
              <a:latin typeface="Arial" panose="020B0604020202020204" pitchFamily="34" charset="0"/>
              <a:ea typeface="+mj-ea"/>
              <a:cs typeface="Arial" panose="020B0604020202020204" pitchFamily="34" charset="0"/>
            </a:endParaRPr>
          </a:p>
          <a:p>
            <a:pPr algn="ctr" eaLnBrk="0" hangingPunct="0">
              <a:spcAft>
                <a:spcPts val="600"/>
              </a:spcAft>
            </a:pPr>
            <a:endParaRPr lang="nb-NO" sz="3200" b="1" dirty="0">
              <a:solidFill>
                <a:srgbClr val="FFFF00"/>
              </a:solidFill>
              <a:effectLst>
                <a:outerShdw blurRad="38100" dist="38100" dir="2700000" algn="tl">
                  <a:srgbClr val="000000"/>
                </a:outerShdw>
              </a:effectLst>
              <a:latin typeface="Arial" panose="020B0604020202020204" pitchFamily="34" charset="0"/>
              <a:ea typeface="+mj-ea"/>
              <a:cs typeface="Arial" panose="020B0604020202020204" pitchFamily="34" charset="0"/>
            </a:endParaRPr>
          </a:p>
          <a:p>
            <a:pPr algn="ctr" eaLnBrk="0" hangingPunct="0">
              <a:spcAft>
                <a:spcPts val="600"/>
              </a:spcAft>
            </a:pPr>
            <a:r>
              <a:rPr lang="nb-NO" sz="3200" b="1" dirty="0">
                <a:solidFill>
                  <a:srgbClr val="FFFF00"/>
                </a:solidFill>
                <a:effectLst>
                  <a:outerShdw blurRad="38100" dist="38100" dir="2700000" algn="tl">
                    <a:srgbClr val="000000"/>
                  </a:outerShdw>
                </a:effectLst>
                <a:latin typeface="Arial" panose="020B0604020202020204" pitchFamily="34" charset="0"/>
                <a:ea typeface="+mj-ea"/>
                <a:cs typeface="Arial" panose="020B0604020202020204" pitchFamily="34" charset="0"/>
              </a:rPr>
              <a:t>Leader: Rev Claire Wilson</a:t>
            </a:r>
          </a:p>
        </p:txBody>
      </p:sp>
      <p:pic>
        <p:nvPicPr>
          <p:cNvPr id="6" name="Picture 5" descr="A large stone building with a clock tower&#10;&#10;Description automatically generated">
            <a:extLst>
              <a:ext uri="{FF2B5EF4-FFF2-40B4-BE49-F238E27FC236}">
                <a16:creationId xmlns:a16="http://schemas.microsoft.com/office/drawing/2014/main" id="{0430F976-DC49-4B79-8903-2E1CFF5CD8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5298" y="3429000"/>
            <a:ext cx="4605690" cy="3003259"/>
          </a:xfrm>
          <a:prstGeom prst="rect">
            <a:avLst/>
          </a:prstGeom>
          <a:ln>
            <a:noFill/>
          </a:ln>
        </p:spPr>
      </p:pic>
      <p:sp>
        <p:nvSpPr>
          <p:cNvPr id="5" name="TextBox 4">
            <a:extLst>
              <a:ext uri="{FF2B5EF4-FFF2-40B4-BE49-F238E27FC236}">
                <a16:creationId xmlns:a16="http://schemas.microsoft.com/office/drawing/2014/main" id="{29A2342C-E202-47F9-8017-9707CBB8CF27}"/>
              </a:ext>
            </a:extLst>
          </p:cNvPr>
          <p:cNvSpPr txBox="1"/>
          <p:nvPr/>
        </p:nvSpPr>
        <p:spPr>
          <a:xfrm>
            <a:off x="490179" y="225559"/>
            <a:ext cx="5788701" cy="6163226"/>
          </a:xfrm>
          <a:prstGeom prst="rect">
            <a:avLst/>
          </a:prstGeom>
          <a:solidFill>
            <a:schemeClr val="accent1">
              <a:lumMod val="75000"/>
            </a:schemeClr>
          </a:solidFill>
        </p:spPr>
        <p:txBody>
          <a:bodyPr wrap="square" rtlCol="0">
            <a:spAutoFit/>
          </a:bodyPr>
          <a:lstStyle/>
          <a:p>
            <a:pPr>
              <a:spcAft>
                <a:spcPts val="300"/>
              </a:spcAft>
            </a:pPr>
            <a:r>
              <a:rPr lang="en-GB" dirty="0"/>
              <a:t>Entry of the Bible. Welcome and notices</a:t>
            </a:r>
          </a:p>
          <a:p>
            <a:pPr>
              <a:spcAft>
                <a:spcPts val="300"/>
              </a:spcAft>
            </a:pPr>
            <a:r>
              <a:rPr lang="en-GB" dirty="0"/>
              <a:t>Introit. Call to worship</a:t>
            </a:r>
          </a:p>
          <a:p>
            <a:pPr>
              <a:spcAft>
                <a:spcPts val="300"/>
              </a:spcAft>
            </a:pPr>
            <a:r>
              <a:rPr lang="en-GB" dirty="0"/>
              <a:t>Hymn 571 Christ is the King</a:t>
            </a:r>
          </a:p>
          <a:p>
            <a:pPr>
              <a:spcAft>
                <a:spcPts val="300"/>
              </a:spcAft>
            </a:pPr>
            <a:r>
              <a:rPr lang="en-GB" dirty="0"/>
              <a:t>Prayers of Approach, confession &amp; assurance of forgiveness</a:t>
            </a:r>
          </a:p>
          <a:p>
            <a:pPr>
              <a:spcAft>
                <a:spcPts val="300"/>
              </a:spcAft>
            </a:pPr>
            <a:r>
              <a:rPr lang="en-GB" dirty="0"/>
              <a:t>Introduction to today’s theme </a:t>
            </a:r>
          </a:p>
          <a:p>
            <a:pPr>
              <a:spcAft>
                <a:spcPts val="300"/>
              </a:spcAft>
            </a:pPr>
            <a:r>
              <a:rPr lang="en-GB" dirty="0"/>
              <a:t>Hymn 623 Eternal Ruler of the ceaseless round</a:t>
            </a:r>
          </a:p>
          <a:p>
            <a:pPr>
              <a:spcAft>
                <a:spcPts val="300"/>
              </a:spcAft>
            </a:pPr>
            <a:r>
              <a:rPr lang="en-GB" dirty="0"/>
              <a:t>Reading:  Romans 13: 8-14</a:t>
            </a:r>
          </a:p>
          <a:p>
            <a:pPr>
              <a:spcAft>
                <a:spcPts val="300"/>
              </a:spcAft>
            </a:pPr>
            <a:r>
              <a:rPr lang="en-GB" dirty="0"/>
              <a:t>Choir Anthem</a:t>
            </a:r>
          </a:p>
          <a:p>
            <a:pPr>
              <a:spcAft>
                <a:spcPts val="300"/>
              </a:spcAft>
            </a:pPr>
            <a:r>
              <a:rPr lang="en-GB" dirty="0"/>
              <a:t>Reading:  Matthew 18: 15-20</a:t>
            </a:r>
          </a:p>
          <a:p>
            <a:pPr>
              <a:spcAft>
                <a:spcPts val="300"/>
              </a:spcAft>
            </a:pPr>
            <a:r>
              <a:rPr lang="en-GB" dirty="0"/>
              <a:t>Hymn 406 Fill thou my life</a:t>
            </a:r>
          </a:p>
          <a:p>
            <a:pPr>
              <a:spcAft>
                <a:spcPts val="300"/>
              </a:spcAft>
            </a:pPr>
            <a:r>
              <a:rPr lang="en-GB" dirty="0"/>
              <a:t>Sermon</a:t>
            </a:r>
          </a:p>
          <a:p>
            <a:pPr>
              <a:spcAft>
                <a:spcPts val="300"/>
              </a:spcAft>
            </a:pPr>
            <a:r>
              <a:rPr lang="en-GB" dirty="0"/>
              <a:t>Hymn 277 (tune 2) How sweet the name of Jesus sounds</a:t>
            </a:r>
          </a:p>
          <a:p>
            <a:pPr>
              <a:spcAft>
                <a:spcPts val="300"/>
              </a:spcAft>
            </a:pPr>
            <a:r>
              <a:rPr lang="en-GB" dirty="0"/>
              <a:t>Prayers of Thanksgiving and Intercession</a:t>
            </a:r>
          </a:p>
          <a:p>
            <a:pPr>
              <a:spcAft>
                <a:spcPts val="300"/>
              </a:spcAft>
            </a:pPr>
            <a:r>
              <a:rPr lang="en-GB" dirty="0"/>
              <a:t>Blessing the Offering &amp; the Lord’s Prayer</a:t>
            </a:r>
          </a:p>
          <a:p>
            <a:pPr>
              <a:spcAft>
                <a:spcPts val="300"/>
              </a:spcAft>
            </a:pPr>
            <a:r>
              <a:rPr lang="en-GB" dirty="0"/>
              <a:t>Hymn 582 Thanks be to God</a:t>
            </a:r>
          </a:p>
          <a:p>
            <a:pPr>
              <a:spcAft>
                <a:spcPts val="600"/>
              </a:spcAft>
            </a:pPr>
            <a:r>
              <a:rPr lang="en-GB" dirty="0"/>
              <a:t>Blessing. Sung Amen.</a:t>
            </a:r>
          </a:p>
          <a:p>
            <a:pPr algn="r">
              <a:spcAft>
                <a:spcPts val="600"/>
              </a:spcAft>
            </a:pPr>
            <a:r>
              <a:rPr lang="en-GB" sz="1400" i="1" dirty="0"/>
              <a:t>Readings: NRSV</a:t>
            </a:r>
            <a:br>
              <a:rPr lang="en-GB" sz="1400" i="1" dirty="0"/>
            </a:br>
            <a:r>
              <a:rPr lang="en-GB" sz="1400" i="1" dirty="0"/>
              <a:t>All hymns are from Rejoice and Sing. CCLI 1239051</a:t>
            </a:r>
          </a:p>
        </p:txBody>
      </p:sp>
    </p:spTree>
    <p:extLst>
      <p:ext uri="{BB962C8B-B14F-4D97-AF65-F5344CB8AC3E}">
        <p14:creationId xmlns:p14="http://schemas.microsoft.com/office/powerpoint/2010/main" val="2732010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a:xfrm>
            <a:off x="354330" y="1034473"/>
            <a:ext cx="11562131" cy="5500254"/>
          </a:xfrm>
        </p:spPr>
        <p:txBody>
          <a:bodyPr/>
          <a:lstStyle/>
          <a:p>
            <a:r>
              <a:rPr lang="en-GB" sz="2400" dirty="0">
                <a:solidFill>
                  <a:schemeClr val="tx1">
                    <a:lumMod val="85000"/>
                  </a:schemeClr>
                </a:solidFill>
              </a:rPr>
              <a:t>Love for One Another</a:t>
            </a:r>
          </a:p>
          <a:p>
            <a:endParaRPr lang="en-GB" sz="2400" dirty="0">
              <a:solidFill>
                <a:schemeClr val="tx1">
                  <a:lumMod val="85000"/>
                </a:schemeClr>
              </a:solidFill>
            </a:endParaRPr>
          </a:p>
          <a:p>
            <a:r>
              <a:rPr lang="en-GB" baseline="30000" dirty="0"/>
              <a:t>8 </a:t>
            </a:r>
            <a:r>
              <a:rPr lang="en-GB" dirty="0"/>
              <a:t>Owe no one anything, except to love one another; for the one who loves another has fulfilled the law. </a:t>
            </a:r>
            <a:r>
              <a:rPr lang="en-GB" baseline="30000" dirty="0"/>
              <a:t>9 </a:t>
            </a:r>
            <a:r>
              <a:rPr lang="en-GB" dirty="0"/>
              <a:t>The commandments, ‘You shall not commit adultery; You shall not murder; You shall not steal; You shall not covet’; and any other commandment, are summed up in this word, ‘Love your neighbour as yourself.’ </a:t>
            </a:r>
            <a:r>
              <a:rPr lang="en-GB" baseline="30000" dirty="0"/>
              <a:t>10 </a:t>
            </a:r>
            <a:r>
              <a:rPr lang="en-GB" dirty="0"/>
              <a:t>Love does no wrong to a neighbour; therefore, love is the fulfilling of the law.</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normAutofit/>
          </a:bodyPr>
          <a:lstStyle/>
          <a:p>
            <a:r>
              <a:rPr lang="en-GB" dirty="0"/>
              <a:t>Romans 13:8-14</a:t>
            </a:r>
          </a:p>
        </p:txBody>
      </p:sp>
    </p:spTree>
    <p:extLst>
      <p:ext uri="{BB962C8B-B14F-4D97-AF65-F5344CB8AC3E}">
        <p14:creationId xmlns:p14="http://schemas.microsoft.com/office/powerpoint/2010/main" val="3706277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CE6716B-F537-0982-17C9-5B7D71B0AE9B}"/>
              </a:ext>
            </a:extLst>
          </p:cNvPr>
          <p:cNvSpPr>
            <a:spLocks noGrp="1"/>
          </p:cNvSpPr>
          <p:nvPr>
            <p:ph sz="quarter" idx="13"/>
          </p:nvPr>
        </p:nvSpPr>
        <p:spPr>
          <a:xfrm>
            <a:off x="354330" y="102870"/>
            <a:ext cx="11218971" cy="6431857"/>
          </a:xfrm>
        </p:spPr>
        <p:txBody>
          <a:bodyPr/>
          <a:lstStyle/>
          <a:p>
            <a:r>
              <a:rPr lang="en-GB" sz="2400" dirty="0">
                <a:solidFill>
                  <a:schemeClr val="tx1">
                    <a:lumMod val="85000"/>
                  </a:schemeClr>
                </a:solidFill>
              </a:rPr>
              <a:t>An </a:t>
            </a:r>
            <a:r>
              <a:rPr lang="en-GB" sz="2400">
                <a:solidFill>
                  <a:schemeClr val="tx1">
                    <a:lumMod val="85000"/>
                  </a:schemeClr>
                </a:solidFill>
              </a:rPr>
              <a:t>Urgent Appeal</a:t>
            </a:r>
          </a:p>
          <a:p>
            <a:endParaRPr lang="en-GB" dirty="0">
              <a:solidFill>
                <a:schemeClr val="tx1">
                  <a:lumMod val="85000"/>
                </a:schemeClr>
              </a:solidFill>
            </a:endParaRPr>
          </a:p>
          <a:p>
            <a:r>
              <a:rPr lang="en-GB" baseline="30000" dirty="0"/>
              <a:t>11 </a:t>
            </a:r>
            <a:r>
              <a:rPr lang="en-GB" dirty="0"/>
              <a:t>Besides this, you know what time it is, how it is now the moment for you to wake from sleep. For salvation is nearer to us now than when we became believers; </a:t>
            </a:r>
            <a:r>
              <a:rPr lang="en-GB" baseline="30000" dirty="0"/>
              <a:t>12 </a:t>
            </a:r>
            <a:r>
              <a:rPr lang="en-GB" dirty="0"/>
              <a:t>the night is far gone, the day is near. Let us then lay aside the works of darkness and put on the armour of light; </a:t>
            </a:r>
            <a:r>
              <a:rPr lang="en-GB" baseline="30000" dirty="0"/>
              <a:t>13 </a:t>
            </a:r>
            <a:r>
              <a:rPr lang="en-GB" dirty="0"/>
              <a:t>let us live honourably as in the day, not in revelling and drunkenness, not in debauchery and licentiousness, not in quarrelling and jealousy. </a:t>
            </a:r>
            <a:r>
              <a:rPr lang="en-GB" baseline="30000" dirty="0"/>
              <a:t>14 </a:t>
            </a:r>
            <a:r>
              <a:rPr lang="en-GB" dirty="0"/>
              <a:t>Instead, put on the Lord Jesus Christ, and make no provision for the flesh, to gratify its desires.</a:t>
            </a:r>
          </a:p>
        </p:txBody>
      </p:sp>
    </p:spTree>
    <p:extLst>
      <p:ext uri="{BB962C8B-B14F-4D97-AF65-F5344CB8AC3E}">
        <p14:creationId xmlns:p14="http://schemas.microsoft.com/office/powerpoint/2010/main" val="2957402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8A493-1187-C882-CAF1-92B19A3FAD1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8430C2-8CF7-CE5A-D678-F3286789858D}"/>
              </a:ext>
            </a:extLst>
          </p:cNvPr>
          <p:cNvSpPr>
            <a:spLocks noGrp="1"/>
          </p:cNvSpPr>
          <p:nvPr>
            <p:ph sz="quarter" idx="13"/>
          </p:nvPr>
        </p:nvSpPr>
        <p:spPr>
          <a:xfrm>
            <a:off x="1154113" y="354446"/>
            <a:ext cx="9661525" cy="6149109"/>
          </a:xfrm>
        </p:spPr>
        <p:txBody>
          <a:bodyPr>
            <a:noAutofit/>
          </a:bodyPr>
          <a:lstStyle/>
          <a:p>
            <a:r>
              <a:rPr lang="en-GB" dirty="0"/>
              <a:t>Choir Anthem</a:t>
            </a:r>
          </a:p>
        </p:txBody>
      </p:sp>
    </p:spTree>
    <p:extLst>
      <p:ext uri="{BB962C8B-B14F-4D97-AF65-F5344CB8AC3E}">
        <p14:creationId xmlns:p14="http://schemas.microsoft.com/office/powerpoint/2010/main" val="4092378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a:xfrm>
            <a:off x="354330" y="1034473"/>
            <a:ext cx="11562131" cy="5500254"/>
          </a:xfrm>
        </p:spPr>
        <p:txBody>
          <a:bodyPr/>
          <a:lstStyle/>
          <a:p>
            <a:r>
              <a:rPr lang="en-GB" sz="2400" dirty="0">
                <a:solidFill>
                  <a:schemeClr val="tx1">
                    <a:lumMod val="85000"/>
                  </a:schemeClr>
                </a:solidFill>
              </a:rPr>
              <a:t>Reproving Another Who Sins</a:t>
            </a:r>
          </a:p>
          <a:p>
            <a:endParaRPr lang="en-GB" sz="2400" dirty="0">
              <a:solidFill>
                <a:schemeClr val="tx1">
                  <a:lumMod val="85000"/>
                </a:schemeClr>
              </a:solidFill>
            </a:endParaRPr>
          </a:p>
          <a:p>
            <a:r>
              <a:rPr lang="en-GB" baseline="30000" dirty="0"/>
              <a:t>15 </a:t>
            </a:r>
            <a:r>
              <a:rPr lang="en-GB" dirty="0"/>
              <a:t>‘If another member of the church</a:t>
            </a:r>
            <a:r>
              <a:rPr lang="en-GB" baseline="30000" dirty="0"/>
              <a:t> </a:t>
            </a:r>
            <a:r>
              <a:rPr lang="en-GB" dirty="0"/>
              <a:t>sins against </a:t>
            </a:r>
            <a:r>
              <a:rPr lang="en-GB"/>
              <a:t>you, </a:t>
            </a:r>
            <a:r>
              <a:rPr lang="en-GB" dirty="0"/>
              <a:t>go and point out the fault when the two of you are alone. If the member listens to you, you have regained that one. </a:t>
            </a:r>
            <a:r>
              <a:rPr lang="en-GB" baseline="30000" dirty="0"/>
              <a:t>16 </a:t>
            </a:r>
            <a:r>
              <a:rPr lang="en-GB" dirty="0"/>
              <a:t>But if you are not listened to, take one or two others along with you, so that every word may be confirmed by the evidence of two or three witnesses. </a:t>
            </a:r>
          </a:p>
          <a:p>
            <a:endParaRPr lang="en-GB" dirty="0"/>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normAutofit/>
          </a:bodyPr>
          <a:lstStyle/>
          <a:p>
            <a:r>
              <a:rPr lang="en-GB" dirty="0"/>
              <a:t>Matthew 18: 15-20</a:t>
            </a:r>
          </a:p>
        </p:txBody>
      </p:sp>
    </p:spTree>
    <p:extLst>
      <p:ext uri="{BB962C8B-B14F-4D97-AF65-F5344CB8AC3E}">
        <p14:creationId xmlns:p14="http://schemas.microsoft.com/office/powerpoint/2010/main" val="1121216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CE6716B-F537-0982-17C9-5B7D71B0AE9B}"/>
              </a:ext>
            </a:extLst>
          </p:cNvPr>
          <p:cNvSpPr>
            <a:spLocks noGrp="1"/>
          </p:cNvSpPr>
          <p:nvPr>
            <p:ph sz="quarter" idx="13"/>
          </p:nvPr>
        </p:nvSpPr>
        <p:spPr>
          <a:xfrm>
            <a:off x="354330" y="102870"/>
            <a:ext cx="11218971" cy="6431857"/>
          </a:xfrm>
        </p:spPr>
        <p:txBody>
          <a:bodyPr/>
          <a:lstStyle/>
          <a:p>
            <a:r>
              <a:rPr lang="en-GB" baseline="30000" dirty="0"/>
              <a:t>17 </a:t>
            </a:r>
            <a:r>
              <a:rPr lang="en-GB" dirty="0"/>
              <a:t>If the member refuses to listen to them, tell it to the church; and if the offender refuses to listen even to the church, let such a one be to you as a Gentile and a tax-collector. </a:t>
            </a:r>
            <a:r>
              <a:rPr lang="en-GB" baseline="30000" dirty="0"/>
              <a:t>18 </a:t>
            </a:r>
            <a:r>
              <a:rPr lang="en-GB" dirty="0"/>
              <a:t>Truly I tell you, whatever you bind on earth will be bound in heaven, and whatever you loose on earth will be loosed in heaven. </a:t>
            </a:r>
            <a:r>
              <a:rPr lang="en-GB" baseline="30000" dirty="0"/>
              <a:t>19 </a:t>
            </a:r>
            <a:r>
              <a:rPr lang="en-GB" dirty="0"/>
              <a:t>Again, truly I tell you, if two of you agree on earth about anything you ask, it will be done for you by my Father in heaven. </a:t>
            </a:r>
            <a:r>
              <a:rPr lang="en-GB" baseline="30000" dirty="0"/>
              <a:t>20 </a:t>
            </a:r>
            <a:r>
              <a:rPr lang="en-GB" dirty="0"/>
              <a:t>For where two or three are gathered in my name, I am there among them.’</a:t>
            </a:r>
          </a:p>
        </p:txBody>
      </p:sp>
    </p:spTree>
    <p:extLst>
      <p:ext uri="{BB962C8B-B14F-4D97-AF65-F5344CB8AC3E}">
        <p14:creationId xmlns:p14="http://schemas.microsoft.com/office/powerpoint/2010/main" val="1556999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p:txBody>
          <a:bodyPr/>
          <a:lstStyle/>
          <a:p>
            <a:r>
              <a:rPr lang="en-GB" sz="3600" baseline="30000" dirty="0"/>
              <a:t>1</a:t>
            </a:r>
            <a:r>
              <a:rPr lang="en-GB" sz="3600" dirty="0"/>
              <a:t> Fill thou my life, O Lord my God, </a:t>
            </a:r>
            <a:br>
              <a:rPr lang="en-GB" sz="3600" dirty="0"/>
            </a:br>
            <a:r>
              <a:rPr lang="en-GB" sz="3600" dirty="0"/>
              <a:t>in every part with praise, </a:t>
            </a:r>
            <a:br>
              <a:rPr lang="en-GB" sz="3600" dirty="0"/>
            </a:br>
            <a:r>
              <a:rPr lang="en-GB" sz="3600" dirty="0"/>
              <a:t>that my whole being may proclaim </a:t>
            </a:r>
            <a:br>
              <a:rPr lang="en-GB" sz="3600" dirty="0"/>
            </a:br>
            <a:r>
              <a:rPr lang="en-GB" sz="3600" dirty="0"/>
              <a:t>thy being and thy ways. </a:t>
            </a:r>
          </a:p>
          <a:p>
            <a:endParaRPr lang="en-GB" sz="3600" baseline="30000" dirty="0"/>
          </a:p>
          <a:p>
            <a:r>
              <a:rPr lang="en-GB" sz="3600" baseline="30000" dirty="0"/>
              <a:t>2</a:t>
            </a:r>
            <a:r>
              <a:rPr lang="en-GB" sz="3600" dirty="0"/>
              <a:t> Not for the lip of praise alone </a:t>
            </a:r>
            <a:br>
              <a:rPr lang="en-GB" sz="3600" dirty="0"/>
            </a:br>
            <a:r>
              <a:rPr lang="en-GB" sz="3600" dirty="0"/>
              <a:t>nor e’en the praising heart </a:t>
            </a:r>
            <a:br>
              <a:rPr lang="en-GB" sz="3600" dirty="0"/>
            </a:br>
            <a:r>
              <a:rPr lang="en-GB" sz="3600" dirty="0"/>
              <a:t>I ask, but for a life made up </a:t>
            </a:r>
            <a:br>
              <a:rPr lang="en-GB" sz="3600" dirty="0"/>
            </a:br>
            <a:r>
              <a:rPr lang="en-GB" sz="3600" dirty="0"/>
              <a:t>of praise in every part: </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lstStyle/>
          <a:p>
            <a:r>
              <a:rPr lang="en-GB" dirty="0"/>
              <a:t>Hymn 406 Fill thou my life</a:t>
            </a:r>
          </a:p>
        </p:txBody>
      </p:sp>
    </p:spTree>
    <p:extLst>
      <p:ext uri="{BB962C8B-B14F-4D97-AF65-F5344CB8AC3E}">
        <p14:creationId xmlns:p14="http://schemas.microsoft.com/office/powerpoint/2010/main" val="290093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79C96E1-1F31-93BB-BCF6-1967C9969685}"/>
              </a:ext>
            </a:extLst>
          </p:cNvPr>
          <p:cNvSpPr>
            <a:spLocks noGrp="1"/>
          </p:cNvSpPr>
          <p:nvPr>
            <p:ph sz="quarter" idx="13"/>
          </p:nvPr>
        </p:nvSpPr>
        <p:spPr/>
        <p:txBody>
          <a:bodyPr/>
          <a:lstStyle/>
          <a:p>
            <a:r>
              <a:rPr lang="en-GB" sz="4000" baseline="30000" dirty="0"/>
              <a:t>3</a:t>
            </a:r>
            <a:r>
              <a:rPr lang="en-GB" sz="4000" dirty="0"/>
              <a:t> Praise in the common things of life, </a:t>
            </a:r>
            <a:br>
              <a:rPr lang="en-GB" sz="4000" dirty="0"/>
            </a:br>
            <a:r>
              <a:rPr lang="en-GB" sz="4000" dirty="0"/>
              <a:t>its goings out and in; </a:t>
            </a:r>
            <a:br>
              <a:rPr lang="en-GB" sz="4000" dirty="0"/>
            </a:br>
            <a:r>
              <a:rPr lang="en-GB" sz="4000" dirty="0"/>
              <a:t>praise in each duty and each deed, </a:t>
            </a:r>
            <a:br>
              <a:rPr lang="en-GB" sz="4000" dirty="0"/>
            </a:br>
            <a:r>
              <a:rPr lang="en-GB" sz="4000" dirty="0"/>
              <a:t>however small and mean. </a:t>
            </a:r>
          </a:p>
          <a:p>
            <a:endParaRPr lang="en-GB" sz="4000" baseline="30000" dirty="0"/>
          </a:p>
          <a:p>
            <a:r>
              <a:rPr lang="en-GB" sz="4000" baseline="30000" dirty="0"/>
              <a:t>4</a:t>
            </a:r>
            <a:r>
              <a:rPr lang="en-GB" sz="4000" dirty="0"/>
              <a:t> Fill every part of me with praise; </a:t>
            </a:r>
            <a:br>
              <a:rPr lang="en-GB" sz="4000" dirty="0"/>
            </a:br>
            <a:r>
              <a:rPr lang="en-GB" sz="4000" dirty="0"/>
              <a:t>let all my being speak </a:t>
            </a:r>
            <a:br>
              <a:rPr lang="en-GB" sz="4000" dirty="0"/>
            </a:br>
            <a:r>
              <a:rPr lang="en-GB" sz="4000" dirty="0"/>
              <a:t>of thee and of thy love, </a:t>
            </a:r>
            <a:br>
              <a:rPr lang="en-GB" sz="4000" dirty="0"/>
            </a:br>
            <a:r>
              <a:rPr lang="en-GB" sz="4000" dirty="0"/>
              <a:t>O Lord, poor though I be and weak. </a:t>
            </a:r>
          </a:p>
        </p:txBody>
      </p:sp>
    </p:spTree>
    <p:extLst>
      <p:ext uri="{BB962C8B-B14F-4D97-AF65-F5344CB8AC3E}">
        <p14:creationId xmlns:p14="http://schemas.microsoft.com/office/powerpoint/2010/main" val="3416756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79C96E1-1F31-93BB-BCF6-1967C9969685}"/>
              </a:ext>
            </a:extLst>
          </p:cNvPr>
          <p:cNvSpPr>
            <a:spLocks noGrp="1"/>
          </p:cNvSpPr>
          <p:nvPr>
            <p:ph sz="quarter" idx="13"/>
          </p:nvPr>
        </p:nvSpPr>
        <p:spPr>
          <a:xfrm>
            <a:off x="868363" y="117475"/>
            <a:ext cx="10730079" cy="6623050"/>
          </a:xfrm>
        </p:spPr>
        <p:txBody>
          <a:bodyPr/>
          <a:lstStyle/>
          <a:p>
            <a:r>
              <a:rPr lang="en-GB" sz="4000" baseline="30000" dirty="0"/>
              <a:t>5</a:t>
            </a:r>
            <a:r>
              <a:rPr lang="en-GB" sz="4000" dirty="0"/>
              <a:t> So shalt thou, gracious Lord, from me </a:t>
            </a:r>
            <a:br>
              <a:rPr lang="en-GB" sz="4000" dirty="0"/>
            </a:br>
            <a:r>
              <a:rPr lang="en-GB" sz="4000" dirty="0"/>
              <a:t>receive the glory due; </a:t>
            </a:r>
            <a:br>
              <a:rPr lang="en-GB" sz="4000" dirty="0"/>
            </a:br>
            <a:r>
              <a:rPr lang="en-GB" sz="4000" dirty="0"/>
              <a:t>and so shall I begin on earth </a:t>
            </a:r>
            <a:br>
              <a:rPr lang="en-GB" sz="4000" dirty="0"/>
            </a:br>
            <a:r>
              <a:rPr lang="en-GB" sz="4000" dirty="0"/>
              <a:t>the song for ever new. </a:t>
            </a:r>
          </a:p>
          <a:p>
            <a:endParaRPr lang="en-GB" sz="4000" baseline="30000" dirty="0"/>
          </a:p>
          <a:p>
            <a:r>
              <a:rPr lang="en-GB" sz="4000" baseline="30000" dirty="0"/>
              <a:t>6</a:t>
            </a:r>
            <a:r>
              <a:rPr lang="en-GB" sz="4000" dirty="0"/>
              <a:t> So shall no part of day or night </a:t>
            </a:r>
            <a:br>
              <a:rPr lang="en-GB" sz="4000" dirty="0"/>
            </a:br>
            <a:r>
              <a:rPr lang="en-GB" sz="4000" dirty="0"/>
              <a:t>from sacredness be free; </a:t>
            </a:r>
            <a:br>
              <a:rPr lang="en-GB" sz="4000" dirty="0"/>
            </a:br>
            <a:r>
              <a:rPr lang="en-GB" sz="4000" dirty="0"/>
              <a:t>but all my life, in every step, </a:t>
            </a:r>
            <a:br>
              <a:rPr lang="en-GB" sz="4000" dirty="0"/>
            </a:br>
            <a:r>
              <a:rPr lang="en-GB" sz="4000" dirty="0"/>
              <a:t>be fellowship with thee. </a:t>
            </a:r>
          </a:p>
        </p:txBody>
      </p:sp>
    </p:spTree>
    <p:extLst>
      <p:ext uri="{BB962C8B-B14F-4D97-AF65-F5344CB8AC3E}">
        <p14:creationId xmlns:p14="http://schemas.microsoft.com/office/powerpoint/2010/main" val="3631213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65FDA-3F47-B4A7-B000-5CB89FDA28F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1D66BA7-066B-928B-E548-DCF7C55D9F1D}"/>
              </a:ext>
            </a:extLst>
          </p:cNvPr>
          <p:cNvSpPr>
            <a:spLocks noGrp="1"/>
          </p:cNvSpPr>
          <p:nvPr>
            <p:ph sz="quarter" idx="13"/>
          </p:nvPr>
        </p:nvSpPr>
        <p:spPr>
          <a:xfrm>
            <a:off x="1154113" y="354446"/>
            <a:ext cx="9661525" cy="6149109"/>
          </a:xfrm>
        </p:spPr>
        <p:txBody>
          <a:bodyPr>
            <a:noAutofit/>
          </a:bodyPr>
          <a:lstStyle/>
          <a:p>
            <a:r>
              <a:rPr lang="en-GB" dirty="0"/>
              <a:t>Sermon</a:t>
            </a:r>
          </a:p>
        </p:txBody>
      </p:sp>
    </p:spTree>
    <p:extLst>
      <p:ext uri="{BB962C8B-B14F-4D97-AF65-F5344CB8AC3E}">
        <p14:creationId xmlns:p14="http://schemas.microsoft.com/office/powerpoint/2010/main" val="446835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p:txBody>
          <a:bodyPr/>
          <a:lstStyle/>
          <a:p>
            <a:r>
              <a:rPr lang="en-GB" sz="4000" baseline="30000" dirty="0"/>
              <a:t>1</a:t>
            </a:r>
            <a:r>
              <a:rPr lang="en-GB" sz="4000" dirty="0"/>
              <a:t> How sweet the name of Jesus sounds</a:t>
            </a:r>
          </a:p>
          <a:p>
            <a:r>
              <a:rPr lang="en-GB" sz="4000" dirty="0"/>
              <a:t>in a believer’s ear:</a:t>
            </a:r>
          </a:p>
          <a:p>
            <a:r>
              <a:rPr lang="en-GB" sz="4000" dirty="0"/>
              <a:t>it soothes his sorrows, heals his wounds,</a:t>
            </a:r>
          </a:p>
          <a:p>
            <a:r>
              <a:rPr lang="en-GB" sz="4000" dirty="0"/>
              <a:t>and drives away our fear.</a:t>
            </a:r>
          </a:p>
          <a:p>
            <a:endParaRPr lang="en-GB" sz="4000" dirty="0"/>
          </a:p>
          <a:p>
            <a:r>
              <a:rPr lang="en-GB" sz="4000" baseline="30000" dirty="0"/>
              <a:t>2</a:t>
            </a:r>
            <a:r>
              <a:rPr lang="en-GB" sz="4000" dirty="0"/>
              <a:t> It makes the wounded spirit whole</a:t>
            </a:r>
          </a:p>
          <a:p>
            <a:r>
              <a:rPr lang="en-GB" sz="4000" dirty="0"/>
              <a:t>and calms the troubled breast;</a:t>
            </a:r>
          </a:p>
          <a:p>
            <a:r>
              <a:rPr lang="en-GB" sz="4000" dirty="0"/>
              <a:t>‘tis manna to the hungry soul,</a:t>
            </a:r>
          </a:p>
          <a:p>
            <a:r>
              <a:rPr lang="en-GB" sz="4000" dirty="0"/>
              <a:t>and to the weary, rest.</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lstStyle/>
          <a:p>
            <a:r>
              <a:rPr lang="en-GB" dirty="0"/>
              <a:t>Hymn 277 How sweet the name of Jesus sounds</a:t>
            </a:r>
          </a:p>
        </p:txBody>
      </p:sp>
    </p:spTree>
    <p:extLst>
      <p:ext uri="{BB962C8B-B14F-4D97-AF65-F5344CB8AC3E}">
        <p14:creationId xmlns:p14="http://schemas.microsoft.com/office/powerpoint/2010/main" val="2051869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FD0BBE-5641-4BB4-862C-AAA83FFA3C37}"/>
              </a:ext>
            </a:extLst>
          </p:cNvPr>
          <p:cNvSpPr>
            <a:spLocks noGrp="1"/>
          </p:cNvSpPr>
          <p:nvPr>
            <p:ph sz="quarter" idx="13"/>
          </p:nvPr>
        </p:nvSpPr>
        <p:spPr>
          <a:xfrm>
            <a:off x="1154113" y="354446"/>
            <a:ext cx="9661525" cy="6149109"/>
          </a:xfrm>
        </p:spPr>
        <p:txBody>
          <a:bodyPr>
            <a:noAutofit/>
          </a:bodyPr>
          <a:lstStyle/>
          <a:p>
            <a:r>
              <a:rPr lang="en-GB" dirty="0"/>
              <a:t>Entry of the Bible </a:t>
            </a:r>
          </a:p>
          <a:p>
            <a:r>
              <a:rPr lang="en-GB" dirty="0"/>
              <a:t>Welcome and Notices</a:t>
            </a:r>
          </a:p>
          <a:p>
            <a:r>
              <a:rPr lang="en-GB" dirty="0"/>
              <a:t>Introit </a:t>
            </a:r>
          </a:p>
          <a:p>
            <a:r>
              <a:rPr lang="en-GB" dirty="0"/>
              <a:t>Call to worship</a:t>
            </a:r>
          </a:p>
        </p:txBody>
      </p:sp>
    </p:spTree>
    <p:extLst>
      <p:ext uri="{BB962C8B-B14F-4D97-AF65-F5344CB8AC3E}">
        <p14:creationId xmlns:p14="http://schemas.microsoft.com/office/powerpoint/2010/main" val="802318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a:xfrm>
            <a:off x="354330" y="102870"/>
            <a:ext cx="11613552" cy="6431857"/>
          </a:xfrm>
        </p:spPr>
        <p:txBody>
          <a:bodyPr/>
          <a:lstStyle/>
          <a:p>
            <a:r>
              <a:rPr lang="en-GB" sz="4400" baseline="30000" dirty="0"/>
              <a:t>3</a:t>
            </a:r>
            <a:r>
              <a:rPr lang="en-GB" sz="4400" dirty="0"/>
              <a:t> Dear Name! the rock on which I build,</a:t>
            </a:r>
          </a:p>
          <a:p>
            <a:r>
              <a:rPr lang="en-GB" sz="4400" dirty="0"/>
              <a:t>my Shield and hiding-place,</a:t>
            </a:r>
          </a:p>
          <a:p>
            <a:r>
              <a:rPr lang="en-GB" sz="4400" dirty="0"/>
              <a:t>my never-failing treasure, filled</a:t>
            </a:r>
          </a:p>
          <a:p>
            <a:r>
              <a:rPr lang="en-GB" sz="4400" dirty="0"/>
              <a:t>with boundless stores of grace:</a:t>
            </a:r>
          </a:p>
          <a:p>
            <a:endParaRPr lang="en-GB" sz="4400" dirty="0"/>
          </a:p>
          <a:p>
            <a:r>
              <a:rPr lang="en-GB" sz="4400" baseline="30000" dirty="0"/>
              <a:t>4</a:t>
            </a:r>
            <a:r>
              <a:rPr lang="en-GB" sz="4400" dirty="0"/>
              <a:t> Jesus, my Shepherd and my Friend,</a:t>
            </a:r>
          </a:p>
          <a:p>
            <a:r>
              <a:rPr lang="en-GB" sz="4400" dirty="0"/>
              <a:t>my Prophet, Priest, and King;</a:t>
            </a:r>
          </a:p>
          <a:p>
            <a:r>
              <a:rPr lang="en-GB" sz="4400" dirty="0"/>
              <a:t>my Lord, my Life, my Way, my End,</a:t>
            </a:r>
          </a:p>
          <a:p>
            <a:r>
              <a:rPr lang="en-GB" sz="4400" dirty="0"/>
              <a:t>accept the praise I bring.</a:t>
            </a:r>
          </a:p>
        </p:txBody>
      </p:sp>
    </p:spTree>
    <p:extLst>
      <p:ext uri="{BB962C8B-B14F-4D97-AF65-F5344CB8AC3E}">
        <p14:creationId xmlns:p14="http://schemas.microsoft.com/office/powerpoint/2010/main" val="1514608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a:xfrm>
            <a:off x="354330" y="102870"/>
            <a:ext cx="11613552" cy="6431857"/>
          </a:xfrm>
        </p:spPr>
        <p:txBody>
          <a:bodyPr/>
          <a:lstStyle/>
          <a:p>
            <a:r>
              <a:rPr lang="en-GB" sz="4400" baseline="30000" dirty="0"/>
              <a:t>5</a:t>
            </a:r>
            <a:r>
              <a:rPr lang="en-GB" sz="4400" dirty="0"/>
              <a:t> Weak is the effort of my heart,</a:t>
            </a:r>
          </a:p>
          <a:p>
            <a:r>
              <a:rPr lang="en-GB" sz="4400" dirty="0"/>
              <a:t>and cold my warmest thought;</a:t>
            </a:r>
          </a:p>
          <a:p>
            <a:r>
              <a:rPr lang="en-GB" sz="4400" dirty="0"/>
              <a:t>but when I see thee as thou art,</a:t>
            </a:r>
          </a:p>
          <a:p>
            <a:r>
              <a:rPr lang="en-GB" sz="4400" dirty="0"/>
              <a:t>I’ll praise thee as I ought.</a:t>
            </a:r>
          </a:p>
          <a:p>
            <a:endParaRPr lang="en-GB" sz="4400" dirty="0"/>
          </a:p>
          <a:p>
            <a:r>
              <a:rPr lang="en-GB" sz="4400" baseline="30000" dirty="0"/>
              <a:t>6</a:t>
            </a:r>
            <a:r>
              <a:rPr lang="en-GB" sz="4400" dirty="0"/>
              <a:t> Till then I would thy love proclaim</a:t>
            </a:r>
          </a:p>
          <a:p>
            <a:r>
              <a:rPr lang="en-GB" sz="4400" dirty="0"/>
              <a:t>with every fleeting breath,</a:t>
            </a:r>
          </a:p>
          <a:p>
            <a:r>
              <a:rPr lang="en-GB" sz="4400" dirty="0"/>
              <a:t>and may the music of thy Name</a:t>
            </a:r>
          </a:p>
          <a:p>
            <a:r>
              <a:rPr lang="en-GB" sz="4400" dirty="0"/>
              <a:t>refresh my soul in death.</a:t>
            </a:r>
          </a:p>
        </p:txBody>
      </p:sp>
    </p:spTree>
    <p:extLst>
      <p:ext uri="{BB962C8B-B14F-4D97-AF65-F5344CB8AC3E}">
        <p14:creationId xmlns:p14="http://schemas.microsoft.com/office/powerpoint/2010/main" val="720649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1EB1D-616E-48E5-68BB-70013FFB47E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4E5B95-2C57-72DA-991D-59C66634793F}"/>
              </a:ext>
            </a:extLst>
          </p:cNvPr>
          <p:cNvSpPr>
            <a:spLocks noGrp="1"/>
          </p:cNvSpPr>
          <p:nvPr>
            <p:ph sz="quarter" idx="13"/>
          </p:nvPr>
        </p:nvSpPr>
        <p:spPr>
          <a:xfrm>
            <a:off x="1154113" y="354446"/>
            <a:ext cx="9661525" cy="6149109"/>
          </a:xfrm>
        </p:spPr>
        <p:txBody>
          <a:bodyPr>
            <a:noAutofit/>
          </a:bodyPr>
          <a:lstStyle/>
          <a:p>
            <a:r>
              <a:rPr lang="en-GB" dirty="0">
                <a:effectLst/>
              </a:rPr>
              <a:t>Prayers of Thanksgiving and Intercession</a:t>
            </a:r>
          </a:p>
          <a:p>
            <a:r>
              <a:rPr lang="en-GB" dirty="0">
                <a:effectLst/>
              </a:rPr>
              <a:t>Blessing the Offering &amp; the Lord’s Prayer</a:t>
            </a:r>
          </a:p>
        </p:txBody>
      </p:sp>
    </p:spTree>
    <p:extLst>
      <p:ext uri="{BB962C8B-B14F-4D97-AF65-F5344CB8AC3E}">
        <p14:creationId xmlns:p14="http://schemas.microsoft.com/office/powerpoint/2010/main" val="3450844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p:txBody>
          <a:bodyPr/>
          <a:lstStyle/>
          <a:p>
            <a:r>
              <a:rPr lang="en-GB" baseline="30000" dirty="0"/>
              <a:t>1</a:t>
            </a:r>
            <a:r>
              <a:rPr lang="en-GB" dirty="0"/>
              <a:t> Thanks be to God, whose Church on earth</a:t>
            </a:r>
          </a:p>
          <a:p>
            <a:r>
              <a:rPr lang="en-GB" dirty="0"/>
              <a:t>has stood the tests of time and place,</a:t>
            </a:r>
          </a:p>
          <a:p>
            <a:r>
              <a:rPr lang="en-GB" dirty="0"/>
              <a:t>and everywhere proclaims new birth</a:t>
            </a:r>
          </a:p>
          <a:p>
            <a:r>
              <a:rPr lang="en-GB" dirty="0"/>
              <a:t>through Christ whose love reveals God's face.</a:t>
            </a:r>
          </a:p>
          <a:p>
            <a:endParaRPr lang="en-GB" dirty="0"/>
          </a:p>
          <a:p>
            <a:r>
              <a:rPr lang="en-GB" baseline="30000" dirty="0"/>
              <a:t>2</a:t>
            </a:r>
            <a:r>
              <a:rPr lang="en-GB" dirty="0"/>
              <a:t> Thanks be to God, whose Spirit sent</a:t>
            </a:r>
          </a:p>
          <a:p>
            <a:r>
              <a:rPr lang="en-GB" dirty="0"/>
              <a:t>apostles out upon his way;</a:t>
            </a:r>
          </a:p>
          <a:p>
            <a:r>
              <a:rPr lang="en-GB" dirty="0"/>
              <a:t>from east to west the message went;</a:t>
            </a:r>
          </a:p>
          <a:p>
            <a:r>
              <a:rPr lang="en-GB" dirty="0"/>
              <a:t>on Greek and Roman dawned the day.</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lstStyle/>
          <a:p>
            <a:r>
              <a:rPr lang="en-GB" dirty="0"/>
              <a:t>Hymn 582 Thanks be to God</a:t>
            </a:r>
          </a:p>
        </p:txBody>
      </p:sp>
    </p:spTree>
    <p:extLst>
      <p:ext uri="{BB962C8B-B14F-4D97-AF65-F5344CB8AC3E}">
        <p14:creationId xmlns:p14="http://schemas.microsoft.com/office/powerpoint/2010/main" val="3429613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p:txBody>
          <a:bodyPr/>
          <a:lstStyle/>
          <a:p>
            <a:r>
              <a:rPr lang="en-GB" sz="2800" baseline="30000" dirty="0"/>
              <a:t>3</a:t>
            </a:r>
            <a:r>
              <a:rPr lang="en-GB" sz="2800" dirty="0"/>
              <a:t> Thanks be to God, whose later voice</a:t>
            </a:r>
          </a:p>
          <a:p>
            <a:r>
              <a:rPr lang="en-GB" sz="2800" dirty="0"/>
              <a:t>from west to east sent back the word</a:t>
            </a:r>
          </a:p>
          <a:p>
            <a:r>
              <a:rPr lang="en-GB" sz="2800" dirty="0"/>
              <a:t>which, through the servants of his choice,</a:t>
            </a:r>
          </a:p>
          <a:p>
            <a:r>
              <a:rPr lang="en-GB" sz="2800" dirty="0"/>
              <a:t>at last in every tongue was heard.</a:t>
            </a:r>
          </a:p>
          <a:p>
            <a:endParaRPr lang="en-GB" sz="2800" dirty="0"/>
          </a:p>
          <a:p>
            <a:r>
              <a:rPr lang="en-GB" sz="2800" baseline="30000" dirty="0"/>
              <a:t>4</a:t>
            </a:r>
            <a:r>
              <a:rPr lang="en-GB" sz="2800" dirty="0"/>
              <a:t> Thanks be to God who now would reach</a:t>
            </a:r>
          </a:p>
          <a:p>
            <a:r>
              <a:rPr lang="en-GB" sz="2800" dirty="0"/>
              <a:t>his listeners in more global ways;</a:t>
            </a:r>
          </a:p>
          <a:p>
            <a:r>
              <a:rPr lang="en-GB" sz="2800" dirty="0"/>
              <a:t>now each will send the news, and each</a:t>
            </a:r>
          </a:p>
          <a:p>
            <a:r>
              <a:rPr lang="en-GB" sz="2800" dirty="0"/>
              <a:t>receive and answer it in praise.</a:t>
            </a:r>
          </a:p>
          <a:p>
            <a:endParaRPr lang="en-GB" sz="2800" dirty="0"/>
          </a:p>
          <a:p>
            <a:r>
              <a:rPr lang="en-GB" sz="2800" baseline="30000" dirty="0"/>
              <a:t>5</a:t>
            </a:r>
            <a:r>
              <a:rPr lang="en-GB" sz="2800" dirty="0"/>
              <a:t> Thanks be to God, in whom we share</a:t>
            </a:r>
          </a:p>
          <a:p>
            <a:r>
              <a:rPr lang="en-GB" sz="2800" dirty="0"/>
              <a:t>today the mission of his Son;</a:t>
            </a:r>
          </a:p>
          <a:p>
            <a:r>
              <a:rPr lang="en-GB" sz="2800" dirty="0"/>
              <a:t>may all his Church that time prepare</a:t>
            </a:r>
          </a:p>
          <a:p>
            <a:r>
              <a:rPr lang="en-GB" sz="2800" dirty="0"/>
              <a:t>when, like the task, the world is one.</a:t>
            </a:r>
          </a:p>
        </p:txBody>
      </p:sp>
    </p:spTree>
    <p:extLst>
      <p:ext uri="{BB962C8B-B14F-4D97-AF65-F5344CB8AC3E}">
        <p14:creationId xmlns:p14="http://schemas.microsoft.com/office/powerpoint/2010/main" val="2432751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9E6916-3CDA-4CDF-971C-B6CD005B5D18}"/>
              </a:ext>
            </a:extLst>
          </p:cNvPr>
          <p:cNvSpPr>
            <a:spLocks noGrp="1"/>
          </p:cNvSpPr>
          <p:nvPr>
            <p:ph sz="quarter" idx="13"/>
          </p:nvPr>
        </p:nvSpPr>
        <p:spPr>
          <a:xfrm>
            <a:off x="1154113" y="1162050"/>
            <a:ext cx="9661525" cy="4533900"/>
          </a:xfrm>
        </p:spPr>
        <p:txBody>
          <a:bodyPr/>
          <a:lstStyle/>
          <a:p>
            <a:r>
              <a:rPr lang="en-GB" dirty="0"/>
              <a:t>Blessing.</a:t>
            </a:r>
          </a:p>
          <a:p>
            <a:r>
              <a:rPr lang="en-GB" dirty="0"/>
              <a:t>Sung Amen.</a:t>
            </a:r>
          </a:p>
          <a:p>
            <a:endParaRPr lang="en-GB" dirty="0"/>
          </a:p>
        </p:txBody>
      </p:sp>
      <p:sp>
        <p:nvSpPr>
          <p:cNvPr id="3" name="TextBox 2">
            <a:extLst>
              <a:ext uri="{FF2B5EF4-FFF2-40B4-BE49-F238E27FC236}">
                <a16:creationId xmlns:a16="http://schemas.microsoft.com/office/drawing/2014/main" id="{A3AAAFA5-2CC8-4FED-A65A-57AEB9F6E976}"/>
              </a:ext>
            </a:extLst>
          </p:cNvPr>
          <p:cNvSpPr txBox="1"/>
          <p:nvPr/>
        </p:nvSpPr>
        <p:spPr>
          <a:xfrm>
            <a:off x="8869680" y="4560570"/>
            <a:ext cx="3101894" cy="1900164"/>
          </a:xfrm>
          <a:prstGeom prst="rect">
            <a:avLst/>
          </a:prstGeom>
          <a:solidFill>
            <a:schemeClr val="accent1">
              <a:lumMod val="75000"/>
              <a:alpha val="90000"/>
            </a:schemeClr>
          </a:solidFill>
        </p:spPr>
        <p:txBody>
          <a:bodyPr wrap="square" lIns="365760" tIns="144000" rIns="365760" bIns="144000" rtlCol="0">
            <a:spAutoFit/>
          </a:bodyPr>
          <a:lstStyle/>
          <a:p>
            <a:pPr>
              <a:lnSpc>
                <a:spcPct val="150000"/>
              </a:lnSpc>
            </a:pPr>
            <a:r>
              <a:rPr lang="en-GB" dirty="0">
                <a:solidFill>
                  <a:srgbClr val="FFFF00"/>
                </a:solidFill>
              </a:rPr>
              <a:t>If you are available, please feel free to remain online to chat for fellowship.</a:t>
            </a:r>
            <a:endParaRPr lang="en-GB" sz="1600" i="1" dirty="0">
              <a:solidFill>
                <a:srgbClr val="FFFF00"/>
              </a:solidFill>
            </a:endParaRPr>
          </a:p>
        </p:txBody>
      </p:sp>
    </p:spTree>
    <p:extLst>
      <p:ext uri="{BB962C8B-B14F-4D97-AF65-F5344CB8AC3E}">
        <p14:creationId xmlns:p14="http://schemas.microsoft.com/office/powerpoint/2010/main" val="35428833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05CB95-2A3E-4B62-A837-A806A74EB2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6814" y="1864895"/>
            <a:ext cx="4744954" cy="3554136"/>
          </a:xfrm>
          <a:prstGeom prst="rect">
            <a:avLst/>
          </a:prstGeom>
        </p:spPr>
      </p:pic>
      <p:sp>
        <p:nvSpPr>
          <p:cNvPr id="4" name="Title 3">
            <a:extLst>
              <a:ext uri="{FF2B5EF4-FFF2-40B4-BE49-F238E27FC236}">
                <a16:creationId xmlns:a16="http://schemas.microsoft.com/office/drawing/2014/main" id="{BD9AEAEE-074D-4F4B-AC0F-96AA252D1637}"/>
              </a:ext>
            </a:extLst>
          </p:cNvPr>
          <p:cNvSpPr>
            <a:spLocks noGrp="1"/>
          </p:cNvSpPr>
          <p:nvPr>
            <p:ph type="title"/>
          </p:nvPr>
        </p:nvSpPr>
        <p:spPr>
          <a:xfrm>
            <a:off x="1524000" y="336438"/>
            <a:ext cx="9144000" cy="1139825"/>
          </a:xfrm>
        </p:spPr>
        <p:txBody>
          <a:bodyPr/>
          <a:lstStyle/>
          <a:p>
            <a:pPr algn="ctr"/>
            <a:r>
              <a:rPr lang="en-GB" b="1" dirty="0">
                <a:solidFill>
                  <a:srgbClr val="FFFF00"/>
                </a:solidFill>
                <a:effectLst>
                  <a:outerShdw blurRad="38100" dist="38100" dir="2700000" algn="tl">
                    <a:srgbClr val="000000">
                      <a:alpha val="43137"/>
                    </a:srgbClr>
                  </a:outerShdw>
                </a:effectLst>
              </a:rPr>
              <a:t>Our Fellowship Continues apart </a:t>
            </a:r>
          </a:p>
        </p:txBody>
      </p:sp>
      <p:sp>
        <p:nvSpPr>
          <p:cNvPr id="5" name="TextBox 4">
            <a:extLst>
              <a:ext uri="{FF2B5EF4-FFF2-40B4-BE49-F238E27FC236}">
                <a16:creationId xmlns:a16="http://schemas.microsoft.com/office/drawing/2014/main" id="{233521B6-7AB7-46AF-BE2D-6498276ACBB1}"/>
              </a:ext>
            </a:extLst>
          </p:cNvPr>
          <p:cNvSpPr txBox="1"/>
          <p:nvPr/>
        </p:nvSpPr>
        <p:spPr>
          <a:xfrm>
            <a:off x="1020131" y="2251774"/>
            <a:ext cx="4744953" cy="2780377"/>
          </a:xfrm>
          <a:prstGeom prst="rect">
            <a:avLst/>
          </a:prstGeom>
          <a:solidFill>
            <a:schemeClr val="accent1">
              <a:lumMod val="75000"/>
            </a:schemeClr>
          </a:solidFill>
        </p:spPr>
        <p:txBody>
          <a:bodyPr wrap="square" lIns="365760" tIns="365760" rIns="365760" bIns="548640" rtlCol="0">
            <a:spAutoFit/>
          </a:bodyPr>
          <a:lstStyle/>
          <a:p>
            <a:pPr>
              <a:lnSpc>
                <a:spcPct val="150000"/>
              </a:lnSpc>
            </a:pPr>
            <a:r>
              <a:rPr lang="en-GB" sz="2800" dirty="0"/>
              <a:t>If you are available, please feel free to remain online to chat.</a:t>
            </a:r>
            <a:endParaRPr lang="en-GB" sz="2400" i="1" dirty="0"/>
          </a:p>
        </p:txBody>
      </p:sp>
    </p:spTree>
    <p:extLst>
      <p:ext uri="{BB962C8B-B14F-4D97-AF65-F5344CB8AC3E}">
        <p14:creationId xmlns:p14="http://schemas.microsoft.com/office/powerpoint/2010/main" val="3075161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p:txBody>
          <a:bodyPr/>
          <a:lstStyle/>
          <a:p>
            <a:r>
              <a:rPr lang="en-GB" baseline="30000" dirty="0"/>
              <a:t>1</a:t>
            </a:r>
            <a:r>
              <a:rPr lang="en-GB" dirty="0"/>
              <a:t> Christ is the King! O friends rejoice;</a:t>
            </a:r>
          </a:p>
          <a:p>
            <a:r>
              <a:rPr lang="en-GB" dirty="0"/>
              <a:t>brothers and sisters, with one voice</a:t>
            </a:r>
          </a:p>
          <a:p>
            <a:r>
              <a:rPr lang="en-GB" dirty="0"/>
              <a:t>tell all the earth he is your choice:</a:t>
            </a:r>
          </a:p>
          <a:p>
            <a:r>
              <a:rPr lang="en-GB" dirty="0"/>
              <a:t>Alleluia! Alleluia! Alleluia!</a:t>
            </a:r>
          </a:p>
          <a:p>
            <a:endParaRPr lang="en-GB" dirty="0"/>
          </a:p>
          <a:p>
            <a:r>
              <a:rPr lang="en-GB" baseline="30000" dirty="0"/>
              <a:t>2</a:t>
            </a:r>
            <a:r>
              <a:rPr lang="en-GB" dirty="0"/>
              <a:t> O magnify the Lord, and raise</a:t>
            </a:r>
          </a:p>
          <a:p>
            <a:r>
              <a:rPr lang="en-GB" dirty="0"/>
              <a:t>anthems of joy and holy praise</a:t>
            </a:r>
          </a:p>
          <a:p>
            <a:r>
              <a:rPr lang="en-GB" dirty="0"/>
              <a:t>for Christ's brave saints of ancient days:</a:t>
            </a:r>
          </a:p>
          <a:p>
            <a:r>
              <a:rPr lang="en-GB" dirty="0"/>
              <a:t>Alleluia! Alleluia! Alleluia!</a:t>
            </a:r>
          </a:p>
          <a:p>
            <a:endParaRPr lang="en-GB" dirty="0"/>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lstStyle/>
          <a:p>
            <a:r>
              <a:rPr lang="en-GB" dirty="0"/>
              <a:t>Hymn 571 Christ is the King</a:t>
            </a:r>
          </a:p>
        </p:txBody>
      </p:sp>
    </p:spTree>
    <p:extLst>
      <p:ext uri="{BB962C8B-B14F-4D97-AF65-F5344CB8AC3E}">
        <p14:creationId xmlns:p14="http://schemas.microsoft.com/office/powerpoint/2010/main" val="106064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p:txBody>
          <a:bodyPr/>
          <a:lstStyle/>
          <a:p>
            <a:r>
              <a:rPr lang="en-GB" baseline="30000" dirty="0"/>
              <a:t>3</a:t>
            </a:r>
            <a:r>
              <a:rPr lang="en-GB" dirty="0"/>
              <a:t> Christ through all ages is the same:</a:t>
            </a:r>
          </a:p>
          <a:p>
            <a:r>
              <a:rPr lang="en-GB" dirty="0"/>
              <a:t>place the same hope in his great name,</a:t>
            </a:r>
          </a:p>
          <a:p>
            <a:r>
              <a:rPr lang="en-GB" dirty="0"/>
              <a:t>with the same faith his word proclaim:</a:t>
            </a:r>
          </a:p>
          <a:p>
            <a:r>
              <a:rPr lang="en-GB" dirty="0"/>
              <a:t>		Alleluia! Alleluia! Alleluia!</a:t>
            </a:r>
          </a:p>
          <a:p>
            <a:endParaRPr lang="en-GB" dirty="0"/>
          </a:p>
          <a:p>
            <a:r>
              <a:rPr lang="en-GB" baseline="30000" dirty="0"/>
              <a:t>4</a:t>
            </a:r>
            <a:r>
              <a:rPr lang="en-GB" dirty="0"/>
              <a:t> Let Love's unconquerable might</a:t>
            </a:r>
          </a:p>
          <a:p>
            <a:r>
              <a:rPr lang="en-GB" dirty="0"/>
              <a:t>your scattered companies unite</a:t>
            </a:r>
          </a:p>
          <a:p>
            <a:r>
              <a:rPr lang="en-GB" dirty="0"/>
              <a:t>in service to the Lord of light: 		Alleluia!</a:t>
            </a:r>
          </a:p>
          <a:p>
            <a:endParaRPr lang="en-GB" dirty="0"/>
          </a:p>
          <a:p>
            <a:r>
              <a:rPr lang="en-GB" baseline="30000" dirty="0"/>
              <a:t>5</a:t>
            </a:r>
            <a:r>
              <a:rPr lang="en-GB" dirty="0"/>
              <a:t> So shall God's will on earth be done,</a:t>
            </a:r>
          </a:p>
          <a:p>
            <a:r>
              <a:rPr lang="en-GB" dirty="0"/>
              <a:t>new lamps be lit, new tasks begun,</a:t>
            </a:r>
          </a:p>
          <a:p>
            <a:r>
              <a:rPr lang="en-GB" dirty="0"/>
              <a:t>and the whole Church at last be one</a:t>
            </a:r>
            <a:r>
              <a:rPr lang="en-GB"/>
              <a:t>: 		Alleluia</a:t>
            </a:r>
            <a:r>
              <a:rPr lang="en-GB" dirty="0"/>
              <a:t>!</a:t>
            </a:r>
          </a:p>
        </p:txBody>
      </p:sp>
    </p:spTree>
    <p:extLst>
      <p:ext uri="{BB962C8B-B14F-4D97-AF65-F5344CB8AC3E}">
        <p14:creationId xmlns:p14="http://schemas.microsoft.com/office/powerpoint/2010/main" val="1602968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0691A-31F6-29B9-1722-422DE355B88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43FCE6-5E08-4D75-480C-37B89C9C300A}"/>
              </a:ext>
            </a:extLst>
          </p:cNvPr>
          <p:cNvSpPr>
            <a:spLocks noGrp="1"/>
          </p:cNvSpPr>
          <p:nvPr>
            <p:ph sz="quarter" idx="13"/>
          </p:nvPr>
        </p:nvSpPr>
        <p:spPr>
          <a:xfrm>
            <a:off x="1154113" y="354446"/>
            <a:ext cx="9661525" cy="6149109"/>
          </a:xfrm>
        </p:spPr>
        <p:txBody>
          <a:bodyPr>
            <a:noAutofit/>
          </a:bodyPr>
          <a:lstStyle/>
          <a:p>
            <a:r>
              <a:rPr lang="en-GB" dirty="0"/>
              <a:t>Prayers of Approach, confession &amp; assurance of forgiveness</a:t>
            </a:r>
          </a:p>
          <a:p>
            <a:endParaRPr lang="en-GB" dirty="0"/>
          </a:p>
          <a:p>
            <a:r>
              <a:rPr lang="en-GB" dirty="0"/>
              <a:t>Introduction to today’s theme </a:t>
            </a:r>
          </a:p>
        </p:txBody>
      </p:sp>
    </p:spTree>
    <p:extLst>
      <p:ext uri="{BB962C8B-B14F-4D97-AF65-F5344CB8AC3E}">
        <p14:creationId xmlns:p14="http://schemas.microsoft.com/office/powerpoint/2010/main" val="3462507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a:xfrm>
            <a:off x="354330" y="1034473"/>
            <a:ext cx="11702991" cy="5500254"/>
          </a:xfrm>
        </p:spPr>
        <p:txBody>
          <a:bodyPr/>
          <a:lstStyle/>
          <a:p>
            <a:r>
              <a:rPr lang="en-GB" sz="4000" baseline="30000" dirty="0"/>
              <a:t>1</a:t>
            </a:r>
            <a:r>
              <a:rPr lang="en-GB" sz="4000" dirty="0"/>
              <a:t> Eternal Ruler of the ceaseless round</a:t>
            </a:r>
          </a:p>
          <a:p>
            <a:r>
              <a:rPr lang="en-GB" sz="4000" dirty="0"/>
              <a:t>of circling planets singing on their way;</a:t>
            </a:r>
          </a:p>
          <a:p>
            <a:r>
              <a:rPr lang="en-GB" sz="4000" dirty="0"/>
              <a:t>guide of the nations from the night profound</a:t>
            </a:r>
          </a:p>
          <a:p>
            <a:r>
              <a:rPr lang="en-GB" sz="4000" dirty="0"/>
              <a:t>into the glory of the perfect day;</a:t>
            </a:r>
          </a:p>
          <a:p>
            <a:r>
              <a:rPr lang="en-GB" sz="4000" dirty="0"/>
              <a:t>rule in our hearts, that we may ever be</a:t>
            </a:r>
          </a:p>
          <a:p>
            <a:r>
              <a:rPr lang="en-GB" sz="4000" dirty="0"/>
              <a:t>guided and strengthened and upheld by thee.</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lstStyle/>
          <a:p>
            <a:r>
              <a:rPr lang="en-GB" dirty="0"/>
              <a:t>Hymn 623 Eternal ruler of the ceaseless round </a:t>
            </a:r>
          </a:p>
        </p:txBody>
      </p:sp>
    </p:spTree>
    <p:extLst>
      <p:ext uri="{BB962C8B-B14F-4D97-AF65-F5344CB8AC3E}">
        <p14:creationId xmlns:p14="http://schemas.microsoft.com/office/powerpoint/2010/main" val="2955696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a:xfrm>
            <a:off x="354330" y="102870"/>
            <a:ext cx="11613552" cy="6431857"/>
          </a:xfrm>
        </p:spPr>
        <p:txBody>
          <a:bodyPr/>
          <a:lstStyle/>
          <a:p>
            <a:r>
              <a:rPr lang="en-GB" sz="4000" baseline="30000" dirty="0"/>
              <a:t>2</a:t>
            </a:r>
            <a:r>
              <a:rPr lang="en-GB" sz="4000" dirty="0"/>
              <a:t> We are of thee, the children of thy love,</a:t>
            </a:r>
          </a:p>
          <a:p>
            <a:r>
              <a:rPr lang="en-GB" sz="4000" dirty="0"/>
              <a:t>the brothers of thy well-</a:t>
            </a:r>
            <a:r>
              <a:rPr lang="en-GB" sz="4000" dirty="0" err="1"/>
              <a:t>belovèd</a:t>
            </a:r>
            <a:r>
              <a:rPr lang="en-GB" sz="4000" dirty="0"/>
              <a:t> Son;</a:t>
            </a:r>
          </a:p>
          <a:p>
            <a:r>
              <a:rPr lang="en-GB" sz="4000" dirty="0"/>
              <a:t>descend, O Holy Spirit, like a dove,</a:t>
            </a:r>
          </a:p>
          <a:p>
            <a:r>
              <a:rPr lang="en-GB" sz="4000" dirty="0"/>
              <a:t>into our hearts, that we may be as one:</a:t>
            </a:r>
          </a:p>
          <a:p>
            <a:r>
              <a:rPr lang="en-GB" sz="4000" dirty="0"/>
              <a:t>as one with thee, to whom we ever tend;</a:t>
            </a:r>
          </a:p>
          <a:p>
            <a:r>
              <a:rPr lang="en-GB" sz="4000" dirty="0"/>
              <a:t>as one with him, our Brother and our Friend.</a:t>
            </a:r>
          </a:p>
        </p:txBody>
      </p:sp>
    </p:spTree>
    <p:extLst>
      <p:ext uri="{BB962C8B-B14F-4D97-AF65-F5344CB8AC3E}">
        <p14:creationId xmlns:p14="http://schemas.microsoft.com/office/powerpoint/2010/main" val="163156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5E760-8ADD-505D-9229-CBCDFAC5786F}"/>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9DFF016-0DD0-2790-BFA9-D7121A77B6E5}"/>
              </a:ext>
            </a:extLst>
          </p:cNvPr>
          <p:cNvSpPr>
            <a:spLocks noGrp="1"/>
          </p:cNvSpPr>
          <p:nvPr>
            <p:ph sz="quarter" idx="13"/>
          </p:nvPr>
        </p:nvSpPr>
        <p:spPr>
          <a:xfrm>
            <a:off x="354330" y="102870"/>
            <a:ext cx="11613552" cy="6431857"/>
          </a:xfrm>
        </p:spPr>
        <p:txBody>
          <a:bodyPr/>
          <a:lstStyle/>
          <a:p>
            <a:r>
              <a:rPr lang="en-GB" sz="4000" baseline="30000" dirty="0"/>
              <a:t>3</a:t>
            </a:r>
            <a:r>
              <a:rPr lang="en-GB" sz="4000" dirty="0"/>
              <a:t> We would be one in hatred of all wrong,</a:t>
            </a:r>
          </a:p>
          <a:p>
            <a:r>
              <a:rPr lang="en-GB" sz="4000" dirty="0"/>
              <a:t>one in our love of all things sweet and fair,</a:t>
            </a:r>
          </a:p>
          <a:p>
            <a:r>
              <a:rPr lang="en-GB" sz="4000" dirty="0"/>
              <a:t>one with the joy that </a:t>
            </a:r>
            <a:r>
              <a:rPr lang="en-GB" sz="4000" dirty="0" err="1"/>
              <a:t>breaketh</a:t>
            </a:r>
            <a:r>
              <a:rPr lang="en-GB" sz="4000" dirty="0"/>
              <a:t> into song,</a:t>
            </a:r>
          </a:p>
          <a:p>
            <a:r>
              <a:rPr lang="en-GB" sz="4000" dirty="0"/>
              <a:t>one with the grief that trembles into prayer,</a:t>
            </a:r>
          </a:p>
          <a:p>
            <a:r>
              <a:rPr lang="en-GB" sz="4000" dirty="0"/>
              <a:t>one in the power that makes thy children free</a:t>
            </a:r>
          </a:p>
          <a:p>
            <a:r>
              <a:rPr lang="en-GB" sz="4000" dirty="0"/>
              <a:t>to follow truth, and thus to follow thee.</a:t>
            </a:r>
          </a:p>
        </p:txBody>
      </p:sp>
    </p:spTree>
    <p:extLst>
      <p:ext uri="{BB962C8B-B14F-4D97-AF65-F5344CB8AC3E}">
        <p14:creationId xmlns:p14="http://schemas.microsoft.com/office/powerpoint/2010/main" val="2044889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2AB69-2B99-8950-B1EC-F9C6A90B8D47}"/>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C9D0863-DE66-5C51-3BF3-B14CAC5FA990}"/>
              </a:ext>
            </a:extLst>
          </p:cNvPr>
          <p:cNvSpPr>
            <a:spLocks noGrp="1"/>
          </p:cNvSpPr>
          <p:nvPr>
            <p:ph sz="quarter" idx="13"/>
          </p:nvPr>
        </p:nvSpPr>
        <p:spPr>
          <a:xfrm>
            <a:off x="354330" y="102870"/>
            <a:ext cx="11613552" cy="6431857"/>
          </a:xfrm>
        </p:spPr>
        <p:txBody>
          <a:bodyPr/>
          <a:lstStyle/>
          <a:p>
            <a:r>
              <a:rPr lang="en-GB" sz="4000" baseline="30000" dirty="0"/>
              <a:t>4</a:t>
            </a:r>
            <a:r>
              <a:rPr lang="en-GB" sz="4000" dirty="0"/>
              <a:t> O  clothe us with thy heavenly armour, Lord,</a:t>
            </a:r>
          </a:p>
          <a:p>
            <a:r>
              <a:rPr lang="en-GB" sz="4000" dirty="0"/>
              <a:t>thy trusty shield, thy sword of love divine;</a:t>
            </a:r>
          </a:p>
          <a:p>
            <a:r>
              <a:rPr lang="en-GB" sz="4000" dirty="0"/>
              <a:t>our inspiration be thy constant word;</a:t>
            </a:r>
          </a:p>
          <a:p>
            <a:r>
              <a:rPr lang="en-GB" sz="4000" dirty="0"/>
              <a:t>we ask no victories that are not thine:</a:t>
            </a:r>
          </a:p>
          <a:p>
            <a:r>
              <a:rPr lang="en-GB" sz="4000" dirty="0"/>
              <a:t>give or withhold, let pain or pleasure be;</a:t>
            </a:r>
          </a:p>
          <a:p>
            <a:r>
              <a:rPr lang="en-GB" sz="4000" dirty="0"/>
              <a:t>enough to know that we are serving thee.</a:t>
            </a:r>
          </a:p>
        </p:txBody>
      </p:sp>
    </p:spTree>
    <p:extLst>
      <p:ext uri="{BB962C8B-B14F-4D97-AF65-F5344CB8AC3E}">
        <p14:creationId xmlns:p14="http://schemas.microsoft.com/office/powerpoint/2010/main" val="346019443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330</TotalTime>
  <Words>1554</Words>
  <Application>Microsoft Office PowerPoint</Application>
  <PresentationFormat>Widescreen</PresentationFormat>
  <Paragraphs>159</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Century Gothic</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Fellowship Continues apart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Ferguson</dc:creator>
  <cp:lastModifiedBy>Store NoBuy</cp:lastModifiedBy>
  <cp:revision>178</cp:revision>
  <dcterms:created xsi:type="dcterms:W3CDTF">2020-12-22T16:57:36Z</dcterms:created>
  <dcterms:modified xsi:type="dcterms:W3CDTF">2026-09-01T14:56:41Z</dcterms:modified>
</cp:coreProperties>
</file>