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52" r:id="rId2"/>
    <p:sldId id="913" r:id="rId3"/>
    <p:sldId id="909" r:id="rId4"/>
    <p:sldId id="951" r:id="rId5"/>
    <p:sldId id="952" r:id="rId6"/>
    <p:sldId id="923" r:id="rId7"/>
    <p:sldId id="924" r:id="rId8"/>
    <p:sldId id="953" r:id="rId9"/>
    <p:sldId id="942" r:id="rId10"/>
    <p:sldId id="943" r:id="rId11"/>
    <p:sldId id="944" r:id="rId12"/>
    <p:sldId id="954" r:id="rId13"/>
    <p:sldId id="955" r:id="rId14"/>
    <p:sldId id="956" r:id="rId15"/>
    <p:sldId id="957" r:id="rId16"/>
    <p:sldId id="945" r:id="rId17"/>
    <p:sldId id="958" r:id="rId18"/>
    <p:sldId id="959" r:id="rId19"/>
    <p:sldId id="960" r:id="rId20"/>
    <p:sldId id="961" r:id="rId21"/>
    <p:sldId id="962" r:id="rId22"/>
    <p:sldId id="963" r:id="rId23"/>
    <p:sldId id="964" r:id="rId24"/>
    <p:sldId id="965" r:id="rId25"/>
    <p:sldId id="949" r:id="rId26"/>
    <p:sldId id="950" r:id="rId27"/>
    <p:sldId id="966" r:id="rId28"/>
    <p:sldId id="925" r:id="rId29"/>
    <p:sldId id="891"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AD4"/>
    <a:srgbClr val="A47D00"/>
    <a:srgbClr val="FFFB47"/>
    <a:srgbClr val="8D8A00"/>
    <a:srgbClr val="FFFD97"/>
    <a:srgbClr val="BCB800"/>
    <a:srgbClr val="F0EA00"/>
    <a:srgbClr val="FFFF66"/>
    <a:srgbClr val="321547"/>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609" autoAdjust="0"/>
    <p:restoredTop sz="94660" autoAdjust="0"/>
  </p:normalViewPr>
  <p:slideViewPr>
    <p:cSldViewPr snapToGrid="0">
      <p:cViewPr varScale="1">
        <p:scale>
          <a:sx n="48" d="100"/>
          <a:sy n="48" d="100"/>
        </p:scale>
        <p:origin x="60" y="708"/>
      </p:cViewPr>
      <p:guideLst>
        <p:guide orient="horz" pos="2160"/>
        <p:guide pos="3840"/>
      </p:guideLst>
    </p:cSldViewPr>
  </p:slideViewPr>
  <p:outlineViewPr>
    <p:cViewPr>
      <p:scale>
        <a:sx n="33" d="100"/>
        <a:sy n="33" d="100"/>
      </p:scale>
      <p:origin x="0" y="135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1162050"/>
            <a:ext cx="9661525" cy="4533900"/>
          </a:xfrm>
        </p:spPr>
        <p:txBody>
          <a:bodyPr>
            <a:noAutofit/>
          </a:bodyPr>
          <a:lstStyle>
            <a:lvl1pPr marL="0" indent="0">
              <a:spcBef>
                <a:spcPts val="0"/>
              </a:spcBef>
              <a:spcAft>
                <a:spcPts val="4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146910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D636B57A-9367-411C-87E8-76BA50A35BC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8" name="Content Placeholder 7">
            <a:extLst>
              <a:ext uri="{FF2B5EF4-FFF2-40B4-BE49-F238E27FC236}">
                <a16:creationId xmlns:a16="http://schemas.microsoft.com/office/drawing/2014/main" id="{8F2D0C70-F143-4556-8AB9-8490D0394B83}"/>
              </a:ext>
            </a:extLst>
          </p:cNvPr>
          <p:cNvSpPr>
            <a:spLocks noGrp="1"/>
          </p:cNvSpPr>
          <p:nvPr>
            <p:ph sz="quarter" idx="13"/>
          </p:nvPr>
        </p:nvSpPr>
        <p:spPr>
          <a:xfrm>
            <a:off x="1154113" y="354446"/>
            <a:ext cx="9661525" cy="6149109"/>
          </a:xfrm>
        </p:spPr>
        <p:txBody>
          <a:bodyPr>
            <a:noAutofit/>
          </a:bodyPr>
          <a:lstStyle>
            <a:lvl1pPr marL="0" indent="0">
              <a:spcBef>
                <a:spcPts val="0"/>
              </a:spcBef>
              <a:spcAft>
                <a:spcPts val="2000"/>
              </a:spcAft>
              <a:buNone/>
              <a:defRPr lang="en-US" sz="4400" b="1" kern="1200" cap="none" baseline="0"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1pPr>
            <a:lvl2pPr marL="4572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2pPr>
            <a:lvl3pPr marL="9144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3pPr>
            <a:lvl4pPr marL="1371600" indent="0">
              <a:buNone/>
              <a:defRPr lang="en-US" sz="4400" b="1" kern="1200" cap="all" dirty="0" smtClean="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4pPr>
            <a:lvl5pPr marL="1828800" indent="0">
              <a:buNone/>
              <a:defRPr lang="en-GB" sz="4400" b="1" kern="1200" cap="all" dirty="0">
                <a:ln w="3175" cmpd="sng">
                  <a:noFill/>
                </a:ln>
                <a:solidFill>
                  <a:schemeClr val="tx1"/>
                </a:solidFill>
                <a:effectLst>
                  <a:outerShdw blurRad="50800" dist="63500" dir="2700000" algn="tl" rotWithShape="0">
                    <a:prstClr val="black">
                      <a:alpha val="40000"/>
                    </a:prstClr>
                  </a:outerShdw>
                </a:effectLst>
                <a:latin typeface="+mj-lt"/>
                <a:ea typeface="+mj-ea"/>
                <a:cs typeface="+mj-cs"/>
              </a:defRPr>
            </a:lvl5pPr>
          </a:lstStyle>
          <a:p>
            <a:pPr lvl="0"/>
            <a:r>
              <a:rPr lang="en-US" dirty="0"/>
              <a:t>Click to edit Master text styles</a:t>
            </a:r>
          </a:p>
        </p:txBody>
      </p:sp>
    </p:spTree>
    <p:extLst>
      <p:ext uri="{BB962C8B-B14F-4D97-AF65-F5344CB8AC3E}">
        <p14:creationId xmlns:p14="http://schemas.microsoft.com/office/powerpoint/2010/main" val="537325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small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752764"/>
            <a:ext cx="9827491" cy="5352473"/>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0407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full">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17764"/>
            <a:ext cx="9827491" cy="6622472"/>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01354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868217" y="1034473"/>
            <a:ext cx="9827491" cy="5500254"/>
          </a:xfrm>
        </p:spPr>
        <p:txBody>
          <a:bodyPr>
            <a:noAutofit/>
          </a:bodyPr>
          <a:lstStyle>
            <a:lvl1pPr marL="0" indent="0">
              <a:spcBef>
                <a:spcPts val="600"/>
              </a:spcBef>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600"/>
              </a:spcBef>
              <a:spcAft>
                <a:spcPts val="30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868363" y="138113"/>
            <a:ext cx="9826625"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2970483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 title W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34473"/>
            <a:ext cx="11155681" cy="5500254"/>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
        <p:nvSpPr>
          <p:cNvPr id="3" name="Text Placeholder 2">
            <a:extLst>
              <a:ext uri="{FF2B5EF4-FFF2-40B4-BE49-F238E27FC236}">
                <a16:creationId xmlns:a16="http://schemas.microsoft.com/office/drawing/2014/main" id="{B216F2FE-8C30-4E06-99AB-0627CD730A24}"/>
              </a:ext>
            </a:extLst>
          </p:cNvPr>
          <p:cNvSpPr>
            <a:spLocks noGrp="1"/>
          </p:cNvSpPr>
          <p:nvPr>
            <p:ph type="body" sz="quarter" idx="14"/>
          </p:nvPr>
        </p:nvSpPr>
        <p:spPr>
          <a:xfrm>
            <a:off x="354552" y="138113"/>
            <a:ext cx="11154698" cy="803275"/>
          </a:xfrm>
        </p:spPr>
        <p:txBody>
          <a:bodyPr>
            <a:normAutofit/>
          </a:bodyPr>
          <a:lstStyle>
            <a:lvl1pPr marL="0" indent="0">
              <a:buNone/>
              <a:defRPr lang="en-US" sz="3200" b="1" kern="1200" cap="none" dirty="0" smtClean="0">
                <a:ln w="3175">
                  <a:noFill/>
                </a:ln>
                <a:solidFill>
                  <a:schemeClr val="tx1"/>
                </a:solidFill>
                <a:effectLst>
                  <a:outerShdw blurRad="50800" dist="38100" dir="8100000" algn="tr" rotWithShape="0">
                    <a:prstClr val="black">
                      <a:alpha val="40000"/>
                    </a:prstClr>
                  </a:outerShdw>
                </a:effectLst>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00688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full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54330" y="102870"/>
            <a:ext cx="10801351" cy="643185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746878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 smaller narrow lines">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FEF85D-2577-4D0C-9375-E71A9D5EAB0D}"/>
              </a:ext>
            </a:extLst>
          </p:cNvPr>
          <p:cNvSpPr>
            <a:spLocks noGrp="1"/>
          </p:cNvSpPr>
          <p:nvPr>
            <p:ph type="sldNum" sz="quarter" idx="12"/>
          </p:nvPr>
        </p:nvSpPr>
        <p:spPr>
          <a:xfrm>
            <a:off x="11425382" y="6142182"/>
            <a:ext cx="495700" cy="392545"/>
          </a:xfrm>
        </p:spPr>
        <p:txBody>
          <a:bodyPr/>
          <a:lstStyle>
            <a:lvl1pPr>
              <a:defRPr sz="1800"/>
            </a:lvl1pPr>
          </a:lstStyle>
          <a:p>
            <a:fld id="{2308F86C-173E-442C-9DCD-7C3DA75AEE85}" type="slidenum">
              <a:rPr lang="en-GB" smtClean="0"/>
              <a:pPr/>
              <a:t>‹#›</a:t>
            </a:fld>
            <a:endParaRPr lang="en-GB" dirty="0"/>
          </a:p>
        </p:txBody>
      </p:sp>
      <p:sp>
        <p:nvSpPr>
          <p:cNvPr id="7" name="Content Placeholder 6">
            <a:extLst>
              <a:ext uri="{FF2B5EF4-FFF2-40B4-BE49-F238E27FC236}">
                <a16:creationId xmlns:a16="http://schemas.microsoft.com/office/drawing/2014/main" id="{FAC6F517-4C7D-40B8-A482-7A4441237385}"/>
              </a:ext>
            </a:extLst>
          </p:cNvPr>
          <p:cNvSpPr>
            <a:spLocks noGrp="1"/>
          </p:cNvSpPr>
          <p:nvPr>
            <p:ph sz="quarter" idx="13"/>
          </p:nvPr>
        </p:nvSpPr>
        <p:spPr>
          <a:xfrm>
            <a:off x="365759" y="824577"/>
            <a:ext cx="10789921" cy="5208847"/>
          </a:xfrm>
        </p:spPr>
        <p:txBody>
          <a:bodyPr>
            <a:noAutofit/>
          </a:bodyPr>
          <a:lstStyle>
            <a:lvl1pPr marL="0" indent="0">
              <a:spcBef>
                <a:spcPts val="0"/>
              </a:spcBef>
              <a:spcAft>
                <a:spcPts val="0"/>
              </a:spcAft>
              <a:buFont typeface="Arial" panose="020B0604020202020204" pitchFamily="34" charset="0"/>
              <a:buNone/>
              <a:defRPr lang="en-US" sz="3200" b="1" kern="1200"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1pPr>
            <a:lvl2pPr marL="457200" indent="0">
              <a:spcBef>
                <a:spcPts val="0"/>
              </a:spcBef>
              <a:spcAft>
                <a:spcPts val="0"/>
              </a:spcAft>
              <a:buFont typeface="Arial" panose="020B0604020202020204" pitchFamily="34" charset="0"/>
              <a:buNone/>
              <a:defRPr lang="en-US" sz="28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2pPr>
            <a:lvl3pPr marL="914400" indent="0">
              <a:spcBef>
                <a:spcPts val="300"/>
              </a:spcBef>
              <a:spcAft>
                <a:spcPts val="30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3pPr>
            <a:lvl4pPr marL="1371600" indent="0">
              <a:spcBef>
                <a:spcPts val="300"/>
              </a:spcBef>
              <a:spcAft>
                <a:spcPts val="0"/>
              </a:spcAft>
              <a:buFont typeface="Arial" panose="020B0604020202020204" pitchFamily="34" charset="0"/>
              <a:buNone/>
              <a:defRPr lang="en-US"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4pPr>
            <a:lvl5pPr marL="1828800" indent="0">
              <a:spcBef>
                <a:spcPts val="300"/>
              </a:spcBef>
              <a:spcAft>
                <a:spcPts val="0"/>
              </a:spcAft>
              <a:buFont typeface="Arial" panose="020B0604020202020204" pitchFamily="34" charset="0"/>
              <a:buNone/>
              <a:defRPr lang="en-GB" sz="2400" b="1" kern="1200" cap="none" dirty="0" smtClean="0">
                <a:ln w="3175">
                  <a:noFill/>
                </a:ln>
                <a:solidFill>
                  <a:srgbClr val="FFFF00"/>
                </a:solidFill>
                <a:effectLst>
                  <a:outerShdw blurRad="50800" dist="38100" dir="8100000" algn="tr" rotWithShape="0">
                    <a:prstClr val="black">
                      <a:alpha val="40000"/>
                    </a:prstClr>
                  </a:outerShdw>
                </a:effectLst>
                <a:latin typeface="+mn-lt"/>
                <a:ea typeface="+mn-ea"/>
                <a:cs typeface="+mn-cs"/>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86280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23/09/2026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375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23/09/2026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25419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23/09/2026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75513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9CEE555-0A10-41A7-84D5-014968DC8587}" type="datetimeFigureOut">
              <a:rPr lang="en-GB" smtClean="0"/>
              <a:t>23/09/2026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4042269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CEE555-0A10-41A7-84D5-014968DC8587}" type="datetimeFigureOut">
              <a:rPr lang="en-GB" smtClean="0"/>
              <a:t>23/09/2026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88557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CEE555-0A10-41A7-84D5-014968DC8587}" type="datetimeFigureOut">
              <a:rPr lang="en-GB" smtClean="0"/>
              <a:t>23/09/2026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6470610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EE555-0A10-41A7-84D5-014968DC8587}" type="datetimeFigureOut">
              <a:rPr lang="en-GB" smtClean="0"/>
              <a:t>23/09/2026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961223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23/09/2026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522408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CEE555-0A10-41A7-84D5-014968DC8587}" type="datetimeFigureOut">
              <a:rPr lang="en-GB" smtClean="0"/>
              <a:t>23/09/2026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64657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9CEE555-0A10-41A7-84D5-014968DC8587}" type="datetimeFigureOut">
              <a:rPr lang="en-GB" smtClean="0"/>
              <a:t>23/09/2026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862833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23/09/2026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0561080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23/09/2026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04957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23/09/2026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3832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23/09/2026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854898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CEE555-0A10-41A7-84D5-014968DC8587}" type="datetimeFigureOut">
              <a:rPr lang="en-GB" smtClean="0"/>
              <a:t>23/09/2026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12285564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23/09/2026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2364587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CEE555-0A10-41A7-84D5-014968DC8587}" type="datetimeFigureOut">
              <a:rPr lang="en-GB" smtClean="0"/>
              <a:t>23/09/2026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08F86C-173E-442C-9DCD-7C3DA75AEE85}" type="slidenum">
              <a:rPr lang="en-GB" smtClean="0"/>
              <a:t>‹#›</a:t>
            </a:fld>
            <a:endParaRPr lang="en-GB" dirty="0"/>
          </a:p>
        </p:txBody>
      </p:sp>
    </p:spTree>
    <p:extLst>
      <p:ext uri="{BB962C8B-B14F-4D97-AF65-F5344CB8AC3E}">
        <p14:creationId xmlns:p14="http://schemas.microsoft.com/office/powerpoint/2010/main" val="3797312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9CEE555-0A10-41A7-84D5-014968DC8587}" type="datetimeFigureOut">
              <a:rPr lang="en-GB" smtClean="0"/>
              <a:t>23/09/2026</a:t>
            </a:fld>
            <a:endParaRPr lang="en-GB"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308F86C-173E-442C-9DCD-7C3DA75AEE85}" type="slidenum">
              <a:rPr lang="en-GB" smtClean="0"/>
              <a:t>‹#›</a:t>
            </a:fld>
            <a:endParaRPr lang="en-GB" dirty="0"/>
          </a:p>
        </p:txBody>
      </p:sp>
    </p:spTree>
    <p:extLst>
      <p:ext uri="{BB962C8B-B14F-4D97-AF65-F5344CB8AC3E}">
        <p14:creationId xmlns:p14="http://schemas.microsoft.com/office/powerpoint/2010/main" val="81329935"/>
      </p:ext>
    </p:extLst>
  </p:cSld>
  <p:clrMap bg1="dk1" tx1="lt1" bg2="dk2" tx2="lt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 id="2147483679" r:id="rId5"/>
    <p:sldLayoutId id="2147483684" r:id="rId6"/>
    <p:sldLayoutId id="2147483685" r:id="rId7"/>
    <p:sldLayoutId id="2147483686"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90000"/>
                <a:lumOff val="10000"/>
              </a:schemeClr>
            </a:gs>
            <a:gs pos="100000">
              <a:schemeClr val="accent1">
                <a:lumMod val="75000"/>
              </a:schemeClr>
            </a:gs>
          </a:gsLst>
          <a:lin ang="612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25BB7B-C769-4C02-A617-CAA85A1F015C}"/>
              </a:ext>
            </a:extLst>
          </p:cNvPr>
          <p:cNvSpPr txBox="1"/>
          <p:nvPr/>
        </p:nvSpPr>
        <p:spPr bwMode="auto">
          <a:xfrm>
            <a:off x="6505267" y="212735"/>
            <a:ext cx="5425751" cy="3003259"/>
          </a:xfrm>
          <a:prstGeom prst="rect">
            <a:avLst/>
          </a:prstGeom>
          <a:noFill/>
          <a:ln w="9525">
            <a:noFill/>
            <a:miter lim="800000"/>
            <a:headEnd/>
            <a:tailEnd/>
          </a:ln>
          <a:effectLst/>
        </p:spPr>
        <p:txBody>
          <a:bodyPr vert="horz" wrap="square" lIns="91440" tIns="45720" rIns="91440" bIns="45720" numCol="1" rtlCol="0" anchor="ctr" anchorCtr="1" compatLnSpc="1">
            <a:prstTxWarp prst="textNoShape">
              <a:avLst/>
            </a:prstTxWarp>
            <a:normAutofit fontScale="92500"/>
          </a:bodyPr>
          <a:lstStyle/>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St Andrew’s URC Frognal</a:t>
            </a: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cs typeface="Arial" panose="020B0604020202020204" pitchFamily="34" charset="0"/>
              </a:rPr>
              <a:t>27 September 2026 11:00am</a:t>
            </a: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endPar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endParaRPr>
          </a:p>
          <a:p>
            <a:pPr algn="ctr" eaLnBrk="0" hangingPunct="0">
              <a:spcAft>
                <a:spcPts val="600"/>
              </a:spcAft>
            </a:pPr>
            <a:r>
              <a:rPr lang="nb-NO" sz="3200" b="1" dirty="0">
                <a:solidFill>
                  <a:srgbClr val="FFFF00"/>
                </a:solidFill>
                <a:effectLst>
                  <a:outerShdw blurRad="38100" dist="38100" dir="2700000" algn="tl">
                    <a:srgbClr val="000000"/>
                  </a:outerShdw>
                </a:effectLst>
                <a:latin typeface="Arial" panose="020B0604020202020204" pitchFamily="34" charset="0"/>
                <a:ea typeface="+mj-ea"/>
                <a:cs typeface="Arial" panose="020B0604020202020204" pitchFamily="34" charset="0"/>
              </a:rPr>
              <a:t>Leader: Rev Claire Wilson</a:t>
            </a:r>
          </a:p>
        </p:txBody>
      </p:sp>
      <p:pic>
        <p:nvPicPr>
          <p:cNvPr id="6" name="Picture 5" descr="A large stone building with a clock tower&#10;&#10;Description automatically generated">
            <a:extLst>
              <a:ext uri="{FF2B5EF4-FFF2-40B4-BE49-F238E27FC236}">
                <a16:creationId xmlns:a16="http://schemas.microsoft.com/office/drawing/2014/main" id="{0430F976-DC49-4B79-8903-2E1CFF5CD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298" y="3429000"/>
            <a:ext cx="4605690" cy="3003259"/>
          </a:xfrm>
          <a:prstGeom prst="rect">
            <a:avLst/>
          </a:prstGeom>
          <a:ln>
            <a:noFill/>
          </a:ln>
        </p:spPr>
      </p:pic>
      <p:sp>
        <p:nvSpPr>
          <p:cNvPr id="5" name="TextBox 4">
            <a:extLst>
              <a:ext uri="{FF2B5EF4-FFF2-40B4-BE49-F238E27FC236}">
                <a16:creationId xmlns:a16="http://schemas.microsoft.com/office/drawing/2014/main" id="{29A2342C-E202-47F9-8017-9707CBB8CF27}"/>
              </a:ext>
            </a:extLst>
          </p:cNvPr>
          <p:cNvSpPr txBox="1"/>
          <p:nvPr/>
        </p:nvSpPr>
        <p:spPr>
          <a:xfrm>
            <a:off x="452079" y="158874"/>
            <a:ext cx="5788701" cy="6540252"/>
          </a:xfrm>
          <a:prstGeom prst="rect">
            <a:avLst/>
          </a:prstGeom>
          <a:solidFill>
            <a:schemeClr val="accent1">
              <a:lumMod val="75000"/>
            </a:schemeClr>
          </a:solidFill>
        </p:spPr>
        <p:txBody>
          <a:bodyPr wrap="square" rtlCol="0">
            <a:spAutoFit/>
          </a:bodyPr>
          <a:lstStyle/>
          <a:p>
            <a:pPr>
              <a:spcAft>
                <a:spcPts val="400"/>
              </a:spcAft>
            </a:pPr>
            <a:r>
              <a:rPr lang="en-GB" sz="2000" dirty="0"/>
              <a:t>Entry of the Bible. Welcome and notices</a:t>
            </a:r>
          </a:p>
          <a:p>
            <a:pPr>
              <a:spcAft>
                <a:spcPts val="400"/>
              </a:spcAft>
            </a:pPr>
            <a:r>
              <a:rPr lang="en-GB" sz="2000" dirty="0"/>
              <a:t>Introit. Call to worship</a:t>
            </a:r>
          </a:p>
          <a:p>
            <a:pPr>
              <a:spcAft>
                <a:spcPts val="400"/>
              </a:spcAft>
            </a:pPr>
            <a:r>
              <a:rPr lang="en-GB" sz="2000" dirty="0"/>
              <a:t>Hymn 590 In heavenly love abiding</a:t>
            </a:r>
          </a:p>
          <a:p>
            <a:pPr>
              <a:spcAft>
                <a:spcPts val="400"/>
              </a:spcAft>
            </a:pPr>
            <a:r>
              <a:rPr lang="en-GB" sz="2000" dirty="0"/>
              <a:t>Prayers of Approach, confession &amp; assurance of forgiveness</a:t>
            </a:r>
          </a:p>
          <a:p>
            <a:pPr>
              <a:spcAft>
                <a:spcPts val="400"/>
              </a:spcAft>
            </a:pPr>
            <a:r>
              <a:rPr lang="en-GB" sz="2000" dirty="0"/>
              <a:t>Introduction to today’s theme </a:t>
            </a:r>
          </a:p>
          <a:p>
            <a:pPr>
              <a:spcAft>
                <a:spcPts val="400"/>
              </a:spcAft>
            </a:pPr>
            <a:r>
              <a:rPr lang="en-GB" sz="2000" dirty="0"/>
              <a:t>Hymn 349 I heard the voice of Jesus</a:t>
            </a:r>
          </a:p>
          <a:p>
            <a:pPr>
              <a:spcAft>
                <a:spcPts val="400"/>
              </a:spcAft>
            </a:pPr>
            <a:r>
              <a:rPr lang="en-GB" sz="2000" dirty="0"/>
              <a:t>Reading:  Matthew 21: 1-9</a:t>
            </a:r>
          </a:p>
          <a:p>
            <a:pPr>
              <a:spcAft>
                <a:spcPts val="400"/>
              </a:spcAft>
            </a:pPr>
            <a:r>
              <a:rPr lang="en-GB" sz="2000" dirty="0"/>
              <a:t>Choir Anthem</a:t>
            </a:r>
          </a:p>
          <a:p>
            <a:pPr>
              <a:spcAft>
                <a:spcPts val="400"/>
              </a:spcAft>
            </a:pPr>
            <a:r>
              <a:rPr lang="en-GB" sz="2000" dirty="0"/>
              <a:t>Reading:  Philippians 2: 1-13</a:t>
            </a:r>
          </a:p>
          <a:p>
            <a:pPr>
              <a:spcAft>
                <a:spcPts val="400"/>
              </a:spcAft>
            </a:pPr>
            <a:r>
              <a:rPr lang="en-GB" sz="2000" dirty="0"/>
              <a:t>Hymn 474 Brother, sister, let me serve you</a:t>
            </a:r>
          </a:p>
          <a:p>
            <a:pPr>
              <a:spcAft>
                <a:spcPts val="400"/>
              </a:spcAft>
            </a:pPr>
            <a:r>
              <a:rPr lang="en-GB" sz="2000" dirty="0"/>
              <a:t>Sermon</a:t>
            </a:r>
          </a:p>
          <a:p>
            <a:pPr>
              <a:spcAft>
                <a:spcPts val="400"/>
              </a:spcAft>
            </a:pPr>
            <a:r>
              <a:rPr lang="en-GB" sz="2000" dirty="0"/>
              <a:t>Hymn 380 Christ whose glory fills the skies</a:t>
            </a:r>
          </a:p>
          <a:p>
            <a:pPr>
              <a:spcAft>
                <a:spcPts val="400"/>
              </a:spcAft>
            </a:pPr>
            <a:r>
              <a:rPr lang="en-GB" sz="2000" dirty="0"/>
              <a:t>Prayers of Thanksgiving and Intercession</a:t>
            </a:r>
          </a:p>
          <a:p>
            <a:pPr>
              <a:spcAft>
                <a:spcPts val="400"/>
              </a:spcAft>
            </a:pPr>
            <a:r>
              <a:rPr lang="en-GB" sz="2000" dirty="0"/>
              <a:t>Blessing the Offering &amp; the Lord’s Prayer</a:t>
            </a:r>
          </a:p>
          <a:p>
            <a:pPr>
              <a:spcAft>
                <a:spcPts val="400"/>
              </a:spcAft>
            </a:pPr>
            <a:r>
              <a:rPr lang="en-GB" sz="2000" dirty="0"/>
              <a:t>Hymn 521 Forth in thy name</a:t>
            </a:r>
          </a:p>
          <a:p>
            <a:pPr>
              <a:spcAft>
                <a:spcPts val="600"/>
              </a:spcAft>
            </a:pPr>
            <a:r>
              <a:rPr lang="en-GB" sz="2000" dirty="0"/>
              <a:t>Blessing. Sung Amen.</a:t>
            </a:r>
          </a:p>
          <a:p>
            <a:pPr algn="r">
              <a:spcAft>
                <a:spcPts val="600"/>
              </a:spcAft>
            </a:pPr>
            <a:r>
              <a:rPr lang="en-GB" sz="1400" i="1" dirty="0"/>
              <a:t>Readings: NRSV</a:t>
            </a:r>
            <a:br>
              <a:rPr lang="en-GB" sz="1400" i="1" dirty="0"/>
            </a:br>
            <a:r>
              <a:rPr lang="en-GB" sz="1400" i="1" dirty="0"/>
              <a:t>All hymns are from Rejoice and Sing. CCLI 1239051</a:t>
            </a:r>
          </a:p>
        </p:txBody>
      </p:sp>
    </p:spTree>
    <p:extLst>
      <p:ext uri="{BB962C8B-B14F-4D97-AF65-F5344CB8AC3E}">
        <p14:creationId xmlns:p14="http://schemas.microsoft.com/office/powerpoint/2010/main" val="2732010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FD0BBE-5641-4BB4-862C-AAA83FFA3C37}"/>
              </a:ext>
            </a:extLst>
          </p:cNvPr>
          <p:cNvSpPr>
            <a:spLocks noGrp="1"/>
          </p:cNvSpPr>
          <p:nvPr>
            <p:ph sz="quarter" idx="13"/>
          </p:nvPr>
        </p:nvSpPr>
        <p:spPr>
          <a:xfrm>
            <a:off x="1154113" y="354446"/>
            <a:ext cx="9661525" cy="6149109"/>
          </a:xfrm>
        </p:spPr>
        <p:txBody>
          <a:bodyPr>
            <a:noAutofit/>
          </a:bodyPr>
          <a:lstStyle/>
          <a:p>
            <a:r>
              <a:rPr lang="en-GB" dirty="0"/>
              <a:t>Entry of the Bible </a:t>
            </a:r>
          </a:p>
          <a:p>
            <a:r>
              <a:rPr lang="en-GB" dirty="0"/>
              <a:t>Welcome and Notices</a:t>
            </a:r>
          </a:p>
          <a:p>
            <a:r>
              <a:rPr lang="en-GB" dirty="0"/>
              <a:t>Introit </a:t>
            </a:r>
          </a:p>
          <a:p>
            <a:r>
              <a:rPr lang="en-GB" dirty="0"/>
              <a:t>Call to worship</a:t>
            </a:r>
          </a:p>
        </p:txBody>
      </p:sp>
    </p:spTree>
    <p:extLst>
      <p:ext uri="{BB962C8B-B14F-4D97-AF65-F5344CB8AC3E}">
        <p14:creationId xmlns:p14="http://schemas.microsoft.com/office/powerpoint/2010/main" val="802318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E37D15-08E5-471A-9164-BEF070B2AD2C}"/>
              </a:ext>
            </a:extLst>
          </p:cNvPr>
          <p:cNvSpPr>
            <a:spLocks noGrp="1"/>
          </p:cNvSpPr>
          <p:nvPr>
            <p:ph sz="quarter" idx="13"/>
          </p:nvPr>
        </p:nvSpPr>
        <p:spPr/>
        <p:txBody>
          <a:bodyPr/>
          <a:lstStyle/>
          <a:p>
            <a:r>
              <a:rPr lang="en-GB" baseline="30000" dirty="0"/>
              <a:t>1</a:t>
            </a:r>
            <a:r>
              <a:rPr lang="en-GB" dirty="0"/>
              <a:t> In heavenly love abiding,</a:t>
            </a:r>
          </a:p>
          <a:p>
            <a:r>
              <a:rPr lang="en-GB" dirty="0"/>
              <a:t>no change my heart shall fear;</a:t>
            </a:r>
          </a:p>
          <a:p>
            <a:r>
              <a:rPr lang="en-GB" dirty="0"/>
              <a:t>and safe is such confiding,</a:t>
            </a:r>
          </a:p>
          <a:p>
            <a:r>
              <a:rPr lang="en-GB" dirty="0"/>
              <a:t>for nothing changes here:</a:t>
            </a:r>
          </a:p>
          <a:p>
            <a:r>
              <a:rPr lang="en-GB" dirty="0"/>
              <a:t>the storm may roar without me,</a:t>
            </a:r>
          </a:p>
          <a:p>
            <a:r>
              <a:rPr lang="en-GB" dirty="0"/>
              <a:t>my heart may low be laid;</a:t>
            </a:r>
          </a:p>
          <a:p>
            <a:r>
              <a:rPr lang="en-GB" dirty="0"/>
              <a:t>but God is round about me,</a:t>
            </a:r>
          </a:p>
          <a:p>
            <a:r>
              <a:rPr lang="en-GB" dirty="0"/>
              <a:t>and can I be dismayed?</a:t>
            </a:r>
          </a:p>
          <a:p>
            <a:endParaRPr lang="en-GB" dirty="0"/>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p:txBody>
          <a:bodyPr/>
          <a:lstStyle/>
          <a:p>
            <a:r>
              <a:rPr lang="fr-FR" dirty="0" err="1"/>
              <a:t>Hymn</a:t>
            </a:r>
            <a:r>
              <a:rPr lang="fr-FR" dirty="0"/>
              <a:t> </a:t>
            </a:r>
            <a:r>
              <a:rPr lang="en-GB" dirty="0"/>
              <a:t>590 In heavenly love abiding</a:t>
            </a:r>
          </a:p>
        </p:txBody>
      </p:sp>
    </p:spTree>
    <p:extLst>
      <p:ext uri="{BB962C8B-B14F-4D97-AF65-F5344CB8AC3E}">
        <p14:creationId xmlns:p14="http://schemas.microsoft.com/office/powerpoint/2010/main" val="3361536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4AE35AD-96F8-4A94-8D99-65C650B4F5C0}"/>
              </a:ext>
            </a:extLst>
          </p:cNvPr>
          <p:cNvSpPr>
            <a:spLocks noGrp="1"/>
          </p:cNvSpPr>
          <p:nvPr>
            <p:ph sz="quarter" idx="13"/>
          </p:nvPr>
        </p:nvSpPr>
        <p:spPr>
          <a:xfrm>
            <a:off x="354330" y="102870"/>
            <a:ext cx="11300641" cy="6431857"/>
          </a:xfrm>
        </p:spPr>
        <p:txBody>
          <a:bodyPr/>
          <a:lstStyle/>
          <a:p>
            <a:r>
              <a:rPr lang="en-GB" baseline="30000" dirty="0"/>
              <a:t>2</a:t>
            </a:r>
            <a:r>
              <a:rPr lang="en-GB" dirty="0"/>
              <a:t> Wherever he may guide me,</a:t>
            </a:r>
          </a:p>
          <a:p>
            <a:r>
              <a:rPr lang="en-GB" dirty="0"/>
              <a:t>no want shall turn me back;</a:t>
            </a:r>
          </a:p>
          <a:p>
            <a:r>
              <a:rPr lang="en-GB" dirty="0"/>
              <a:t>my Shepherd is beside me, </a:t>
            </a:r>
          </a:p>
          <a:p>
            <a:r>
              <a:rPr lang="en-GB" dirty="0"/>
              <a:t>and nothing can I lack:</a:t>
            </a:r>
          </a:p>
          <a:p>
            <a:r>
              <a:rPr lang="en-GB" dirty="0"/>
              <a:t>his wisdom ever </a:t>
            </a:r>
            <a:r>
              <a:rPr lang="en-GB" dirty="0" err="1"/>
              <a:t>waketh</a:t>
            </a:r>
            <a:r>
              <a:rPr lang="en-GB" dirty="0"/>
              <a:t>, his sight is never dim,</a:t>
            </a:r>
          </a:p>
          <a:p>
            <a:r>
              <a:rPr lang="en-GB" dirty="0"/>
              <a:t>he knows the way he taketh, and I will walk with him.</a:t>
            </a:r>
          </a:p>
          <a:p>
            <a:endParaRPr lang="en-GB" dirty="0"/>
          </a:p>
          <a:p>
            <a:r>
              <a:rPr lang="en-GB" baseline="30000" dirty="0"/>
              <a:t>3</a:t>
            </a:r>
            <a:r>
              <a:rPr lang="en-GB" dirty="0"/>
              <a:t> Green pastures are before me,</a:t>
            </a:r>
          </a:p>
          <a:p>
            <a:r>
              <a:rPr lang="en-GB" dirty="0"/>
              <a:t>which yet I have not seen;</a:t>
            </a:r>
          </a:p>
          <a:p>
            <a:r>
              <a:rPr lang="en-GB" dirty="0"/>
              <a:t>bright skies will soon be o'er me,</a:t>
            </a:r>
          </a:p>
          <a:p>
            <a:r>
              <a:rPr lang="en-GB" dirty="0"/>
              <a:t>where darkest clouds have been;</a:t>
            </a:r>
          </a:p>
          <a:p>
            <a:r>
              <a:rPr lang="en-GB" dirty="0"/>
              <a:t>my hope I cannot measure, my path to life is free;</a:t>
            </a:r>
          </a:p>
          <a:p>
            <a:r>
              <a:rPr lang="en-GB" dirty="0"/>
              <a:t>my Saviour has my treasure, and he will walk with me.</a:t>
            </a:r>
          </a:p>
        </p:txBody>
      </p:sp>
    </p:spTree>
    <p:extLst>
      <p:ext uri="{BB962C8B-B14F-4D97-AF65-F5344CB8AC3E}">
        <p14:creationId xmlns:p14="http://schemas.microsoft.com/office/powerpoint/2010/main" val="759088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891B2-3E34-B81B-D24F-652521908C6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12F7F1-A568-7BDA-D103-9D698D135B62}"/>
              </a:ext>
            </a:extLst>
          </p:cNvPr>
          <p:cNvSpPr>
            <a:spLocks noGrp="1"/>
          </p:cNvSpPr>
          <p:nvPr>
            <p:ph sz="quarter" idx="13"/>
          </p:nvPr>
        </p:nvSpPr>
        <p:spPr>
          <a:xfrm>
            <a:off x="1154113" y="354446"/>
            <a:ext cx="9661525" cy="6149109"/>
          </a:xfrm>
        </p:spPr>
        <p:txBody>
          <a:bodyPr>
            <a:noAutofit/>
          </a:bodyPr>
          <a:lstStyle/>
          <a:p>
            <a:r>
              <a:rPr lang="en-GB" dirty="0"/>
              <a:t>Prayers of Approach, confession &amp; assurance of forgiveness</a:t>
            </a:r>
          </a:p>
          <a:p>
            <a:endParaRPr lang="en-GB" dirty="0"/>
          </a:p>
          <a:p>
            <a:r>
              <a:rPr lang="en-GB" dirty="0"/>
              <a:t>Introduction to today’s theme </a:t>
            </a:r>
          </a:p>
        </p:txBody>
      </p:sp>
    </p:spTree>
    <p:extLst>
      <p:ext uri="{BB962C8B-B14F-4D97-AF65-F5344CB8AC3E}">
        <p14:creationId xmlns:p14="http://schemas.microsoft.com/office/powerpoint/2010/main" val="1356318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F747D-228B-4835-A475-B5626B882661}"/>
              </a:ext>
            </a:extLst>
          </p:cNvPr>
          <p:cNvSpPr>
            <a:spLocks noGrp="1"/>
          </p:cNvSpPr>
          <p:nvPr>
            <p:ph sz="quarter" idx="13"/>
          </p:nvPr>
        </p:nvSpPr>
        <p:spPr/>
        <p:txBody>
          <a:bodyPr/>
          <a:lstStyle/>
          <a:p>
            <a:r>
              <a:rPr lang="en-GB" baseline="30000" dirty="0"/>
              <a:t>1</a:t>
            </a:r>
            <a:r>
              <a:rPr lang="en-GB" dirty="0"/>
              <a:t> I heard the voice of Jesus say,</a:t>
            </a:r>
          </a:p>
          <a:p>
            <a:r>
              <a:rPr lang="en-GB" dirty="0"/>
              <a:t>“Come unto Me and rest;</a:t>
            </a:r>
          </a:p>
          <a:p>
            <a:r>
              <a:rPr lang="en-GB" dirty="0"/>
              <a:t>Lay down, thou weary one, lay down</a:t>
            </a:r>
          </a:p>
          <a:p>
            <a:r>
              <a:rPr lang="en-GB" dirty="0"/>
              <a:t>Thy head upon My breast.”</a:t>
            </a:r>
          </a:p>
          <a:p>
            <a:r>
              <a:rPr lang="en-GB" dirty="0"/>
              <a:t>I came to Jesus as I was,</a:t>
            </a:r>
          </a:p>
          <a:p>
            <a:r>
              <a:rPr lang="en-GB" dirty="0"/>
              <a:t>Weary and worn and sad;</a:t>
            </a:r>
          </a:p>
          <a:p>
            <a:r>
              <a:rPr lang="en-GB" dirty="0"/>
              <a:t>I found in Him a resting place,</a:t>
            </a:r>
          </a:p>
          <a:p>
            <a:r>
              <a:rPr lang="en-GB" dirty="0"/>
              <a:t>And He has made me glad</a:t>
            </a:r>
          </a:p>
        </p:txBody>
      </p:sp>
      <p:sp>
        <p:nvSpPr>
          <p:cNvPr id="4" name="Text Placeholder 3">
            <a:extLst>
              <a:ext uri="{FF2B5EF4-FFF2-40B4-BE49-F238E27FC236}">
                <a16:creationId xmlns:a16="http://schemas.microsoft.com/office/drawing/2014/main" id="{F91FE4F4-BC23-4E0A-9685-FD8612FA1AC0}"/>
              </a:ext>
            </a:extLst>
          </p:cNvPr>
          <p:cNvSpPr>
            <a:spLocks noGrp="1"/>
          </p:cNvSpPr>
          <p:nvPr>
            <p:ph type="body" sz="quarter" idx="14"/>
          </p:nvPr>
        </p:nvSpPr>
        <p:spPr/>
        <p:txBody>
          <a:bodyPr/>
          <a:lstStyle/>
          <a:p>
            <a:r>
              <a:rPr lang="fr-FR" dirty="0" err="1"/>
              <a:t>Hymn</a:t>
            </a:r>
            <a:r>
              <a:rPr lang="fr-FR" dirty="0"/>
              <a:t> </a:t>
            </a:r>
            <a:r>
              <a:rPr lang="en-GB" dirty="0"/>
              <a:t>349 I heard the voice of Jesus say</a:t>
            </a:r>
          </a:p>
        </p:txBody>
      </p:sp>
    </p:spTree>
    <p:extLst>
      <p:ext uri="{BB962C8B-B14F-4D97-AF65-F5344CB8AC3E}">
        <p14:creationId xmlns:p14="http://schemas.microsoft.com/office/powerpoint/2010/main" val="3891770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EAD1B72-26B5-49AB-B8E7-2E16E29C20D4}"/>
              </a:ext>
            </a:extLst>
          </p:cNvPr>
          <p:cNvSpPr>
            <a:spLocks noGrp="1"/>
          </p:cNvSpPr>
          <p:nvPr>
            <p:ph sz="quarter" idx="13"/>
          </p:nvPr>
        </p:nvSpPr>
        <p:spPr>
          <a:xfrm>
            <a:off x="354012" y="103188"/>
            <a:ext cx="11672335" cy="6430962"/>
          </a:xfrm>
        </p:spPr>
        <p:txBody>
          <a:bodyPr/>
          <a:lstStyle/>
          <a:p>
            <a:r>
              <a:rPr lang="en-GB" sz="4000" baseline="30000" dirty="0"/>
              <a:t>2</a:t>
            </a:r>
            <a:r>
              <a:rPr lang="en-GB" sz="4000" dirty="0"/>
              <a:t> I heard the voice of Jesus say,</a:t>
            </a:r>
          </a:p>
          <a:p>
            <a:r>
              <a:rPr lang="en-GB" sz="4000" dirty="0"/>
              <a:t>“Behold, I freely give the living water; </a:t>
            </a:r>
          </a:p>
          <a:p>
            <a:r>
              <a:rPr lang="en-GB" sz="4000" dirty="0"/>
              <a:t>	thirsty one,</a:t>
            </a:r>
          </a:p>
          <a:p>
            <a:r>
              <a:rPr lang="en-GB" sz="4000" dirty="0"/>
              <a:t>Stoop down, and drink, and live.”</a:t>
            </a:r>
          </a:p>
          <a:p>
            <a:r>
              <a:rPr lang="en-GB" sz="4000" dirty="0"/>
              <a:t>I came to Jesus, and I drank of that life-giving 	stream;</a:t>
            </a:r>
          </a:p>
          <a:p>
            <a:r>
              <a:rPr lang="en-GB" sz="4000" dirty="0"/>
              <a:t>My thirst was quenched, my soul revived,</a:t>
            </a:r>
          </a:p>
          <a:p>
            <a:r>
              <a:rPr lang="en-GB" sz="4000" dirty="0"/>
              <a:t>And now I live in Him.</a:t>
            </a:r>
          </a:p>
        </p:txBody>
      </p:sp>
    </p:spTree>
    <p:extLst>
      <p:ext uri="{BB962C8B-B14F-4D97-AF65-F5344CB8AC3E}">
        <p14:creationId xmlns:p14="http://schemas.microsoft.com/office/powerpoint/2010/main" val="1965933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EAD1B72-26B5-49AB-B8E7-2E16E29C20D4}"/>
              </a:ext>
            </a:extLst>
          </p:cNvPr>
          <p:cNvSpPr>
            <a:spLocks noGrp="1"/>
          </p:cNvSpPr>
          <p:nvPr>
            <p:ph sz="quarter" idx="13"/>
          </p:nvPr>
        </p:nvSpPr>
        <p:spPr>
          <a:xfrm>
            <a:off x="354013" y="103188"/>
            <a:ext cx="11563004" cy="6430962"/>
          </a:xfrm>
        </p:spPr>
        <p:txBody>
          <a:bodyPr/>
          <a:lstStyle/>
          <a:p>
            <a:r>
              <a:rPr lang="en-GB" sz="4000" baseline="30000" dirty="0"/>
              <a:t>3</a:t>
            </a:r>
            <a:r>
              <a:rPr lang="en-GB" sz="4000" dirty="0"/>
              <a:t> I heard the voice of Jesus say,</a:t>
            </a:r>
          </a:p>
          <a:p>
            <a:r>
              <a:rPr lang="en-GB" sz="4000" dirty="0"/>
              <a:t>“I am this dark world’s Light; look unto Me, thy 	morn shall rise,</a:t>
            </a:r>
          </a:p>
          <a:p>
            <a:r>
              <a:rPr lang="en-GB" sz="4000" dirty="0"/>
              <a:t>And all thy day be bright.”</a:t>
            </a:r>
          </a:p>
          <a:p>
            <a:r>
              <a:rPr lang="en-GB" sz="4000" dirty="0"/>
              <a:t>I looked to Jesus, and I found in Him my Star, 	my Sun;</a:t>
            </a:r>
          </a:p>
          <a:p>
            <a:r>
              <a:rPr lang="en-GB" sz="4000" dirty="0"/>
              <a:t>And in that light of life I’ll walk,</a:t>
            </a:r>
          </a:p>
          <a:p>
            <a:r>
              <a:rPr lang="en-GB" sz="4000" dirty="0"/>
              <a:t>Till travelling days are done.</a:t>
            </a:r>
          </a:p>
        </p:txBody>
      </p:sp>
    </p:spTree>
    <p:extLst>
      <p:ext uri="{BB962C8B-B14F-4D97-AF65-F5344CB8AC3E}">
        <p14:creationId xmlns:p14="http://schemas.microsoft.com/office/powerpoint/2010/main" val="4185988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2800" dirty="0">
                <a:solidFill>
                  <a:schemeClr val="tx1">
                    <a:lumMod val="85000"/>
                  </a:schemeClr>
                </a:solidFill>
              </a:rPr>
              <a:t>The Triumphant Entry into Jerusalem</a:t>
            </a:r>
          </a:p>
          <a:p>
            <a:endParaRPr lang="en-GB" dirty="0"/>
          </a:p>
          <a:p>
            <a:r>
              <a:rPr lang="en-GB" sz="3600" baseline="30000" dirty="0"/>
              <a:t>1</a:t>
            </a:r>
            <a:r>
              <a:rPr lang="en-GB" sz="3600" dirty="0"/>
              <a:t> As Jesus and his disciples approached Jerusalem, they came to </a:t>
            </a:r>
            <a:r>
              <a:rPr lang="en-GB" sz="3600" dirty="0" err="1"/>
              <a:t>Bethphage</a:t>
            </a:r>
            <a:r>
              <a:rPr lang="en-GB" sz="3600" dirty="0"/>
              <a:t> at the Mount of Olives. There Jesus sent two of the disciples on ahead </a:t>
            </a:r>
            <a:r>
              <a:rPr lang="en-GB" sz="3600" baseline="30000" dirty="0"/>
              <a:t>2</a:t>
            </a:r>
            <a:r>
              <a:rPr lang="en-GB" sz="3600" dirty="0"/>
              <a:t> with these instructions: “Go to the village there ahead of you, and at once you will find a donkey tied up with her colt beside her. Untie them and bring them to me. </a:t>
            </a:r>
            <a:r>
              <a:rPr lang="en-GB" sz="3600" baseline="30000" dirty="0"/>
              <a:t>3</a:t>
            </a:r>
            <a:r>
              <a:rPr lang="en-GB" sz="3600" dirty="0"/>
              <a:t> And if anyone says anything, tell him, ‘The Master needs them’; and then he will let them go at once.”</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Matthew 21:1-9</a:t>
            </a:r>
          </a:p>
        </p:txBody>
      </p:sp>
    </p:spTree>
    <p:extLst>
      <p:ext uri="{BB962C8B-B14F-4D97-AF65-F5344CB8AC3E}">
        <p14:creationId xmlns:p14="http://schemas.microsoft.com/office/powerpoint/2010/main" val="1506482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658994" cy="6431857"/>
          </a:xfrm>
        </p:spPr>
        <p:txBody>
          <a:bodyPr/>
          <a:lstStyle/>
          <a:p>
            <a:r>
              <a:rPr lang="en-GB" sz="3600" baseline="30000" dirty="0"/>
              <a:t>4</a:t>
            </a:r>
            <a:r>
              <a:rPr lang="en-GB" sz="3600" dirty="0"/>
              <a:t> This happened in order to make come true what the prophet had said:</a:t>
            </a:r>
          </a:p>
          <a:p>
            <a:endParaRPr lang="en-GB" sz="3600" dirty="0"/>
          </a:p>
          <a:p>
            <a:r>
              <a:rPr lang="en-GB" sz="3600" baseline="30000" dirty="0"/>
              <a:t>5</a:t>
            </a:r>
            <a:r>
              <a:rPr lang="en-GB" sz="3600" dirty="0"/>
              <a:t> “Tell the city of Zion,</a:t>
            </a:r>
          </a:p>
          <a:p>
            <a:r>
              <a:rPr lang="en-GB" sz="3600" dirty="0"/>
              <a:t>    Look, your king is coming to you!</a:t>
            </a:r>
          </a:p>
          <a:p>
            <a:r>
              <a:rPr lang="en-GB" sz="3600" dirty="0"/>
              <a:t>He is humble and rides on a donkey</a:t>
            </a:r>
          </a:p>
          <a:p>
            <a:r>
              <a:rPr lang="en-GB" sz="3600" dirty="0"/>
              <a:t>    and on a colt, the foal of a donkey.”</a:t>
            </a:r>
          </a:p>
          <a:p>
            <a:endParaRPr lang="en-GB" sz="3600" dirty="0"/>
          </a:p>
          <a:p>
            <a:r>
              <a:rPr lang="en-GB" sz="3600" baseline="30000" dirty="0"/>
              <a:t>6</a:t>
            </a:r>
            <a:r>
              <a:rPr lang="en-GB" sz="3600" dirty="0"/>
              <a:t> So the disciples went and did what Jesus had told them to do: </a:t>
            </a:r>
            <a:r>
              <a:rPr lang="en-GB" sz="3600" baseline="30000" dirty="0"/>
              <a:t>7</a:t>
            </a:r>
            <a:r>
              <a:rPr lang="en-GB" sz="3600" dirty="0"/>
              <a:t> they brought the donkey and the colt, threw their cloaks over them, and Jesus got on.  </a:t>
            </a:r>
          </a:p>
        </p:txBody>
      </p:sp>
    </p:spTree>
    <p:extLst>
      <p:ext uri="{BB962C8B-B14F-4D97-AF65-F5344CB8AC3E}">
        <p14:creationId xmlns:p14="http://schemas.microsoft.com/office/powerpoint/2010/main" val="1445347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701036" cy="6431857"/>
          </a:xfrm>
        </p:spPr>
        <p:txBody>
          <a:bodyPr/>
          <a:lstStyle/>
          <a:p>
            <a:pPr>
              <a:lnSpc>
                <a:spcPts val="5200"/>
              </a:lnSpc>
            </a:pPr>
            <a:r>
              <a:rPr lang="en-GB" sz="3600" baseline="30000" dirty="0"/>
              <a:t>8</a:t>
            </a:r>
            <a:r>
              <a:rPr lang="en-GB" sz="3600" dirty="0"/>
              <a:t> A large crowd of people spread their cloaks on the road while others cut branches from the trees and spread them on the road. </a:t>
            </a:r>
            <a:r>
              <a:rPr lang="en-GB" sz="3600" baseline="30000" dirty="0"/>
              <a:t>9</a:t>
            </a:r>
            <a:r>
              <a:rPr lang="en-GB" sz="3600" dirty="0"/>
              <a:t> The crowds walking in front of Jesus and those walking behind began to shout, “Praise to David's Son! God bless him who comes in the name of the Lord! Praise be to </a:t>
            </a:r>
            <a:r>
              <a:rPr lang="en-GB" sz="3600"/>
              <a:t>God!”</a:t>
            </a:r>
            <a:endParaRPr lang="en-GB" sz="3600" dirty="0"/>
          </a:p>
        </p:txBody>
      </p:sp>
    </p:spTree>
    <p:extLst>
      <p:ext uri="{BB962C8B-B14F-4D97-AF65-F5344CB8AC3E}">
        <p14:creationId xmlns:p14="http://schemas.microsoft.com/office/powerpoint/2010/main" val="1485598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F42DC-9EDE-423E-00B7-D2F8C4385E7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2CC637-1C78-AD76-71F6-1FF06479B14D}"/>
              </a:ext>
            </a:extLst>
          </p:cNvPr>
          <p:cNvSpPr>
            <a:spLocks noGrp="1"/>
          </p:cNvSpPr>
          <p:nvPr>
            <p:ph sz="quarter" idx="13"/>
          </p:nvPr>
        </p:nvSpPr>
        <p:spPr>
          <a:xfrm>
            <a:off x="1154113" y="354446"/>
            <a:ext cx="9661525" cy="6149109"/>
          </a:xfrm>
        </p:spPr>
        <p:txBody>
          <a:bodyPr>
            <a:noAutofit/>
          </a:bodyPr>
          <a:lstStyle/>
          <a:p>
            <a:r>
              <a:rPr lang="en-GB" dirty="0"/>
              <a:t>Anthem</a:t>
            </a:r>
          </a:p>
        </p:txBody>
      </p:sp>
    </p:spTree>
    <p:extLst>
      <p:ext uri="{BB962C8B-B14F-4D97-AF65-F5344CB8AC3E}">
        <p14:creationId xmlns:p14="http://schemas.microsoft.com/office/powerpoint/2010/main" val="1418792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2800" dirty="0">
                <a:solidFill>
                  <a:schemeClr val="tx1">
                    <a:lumMod val="85000"/>
                  </a:schemeClr>
                </a:solidFill>
              </a:rPr>
              <a:t>Imitating Christ’s Humility</a:t>
            </a:r>
          </a:p>
          <a:p>
            <a:endParaRPr lang="en-GB" dirty="0"/>
          </a:p>
          <a:p>
            <a:r>
              <a:rPr lang="en-GB" sz="3600" baseline="30000" dirty="0"/>
              <a:t>1</a:t>
            </a:r>
            <a:r>
              <a:rPr lang="en-GB" sz="3600" dirty="0"/>
              <a:t> If then there is any encouragement in Christ, any consolation from love, any sharing in the Spirit, any compassion and sympathy, </a:t>
            </a:r>
            <a:r>
              <a:rPr lang="en-GB" sz="3600" baseline="30000" dirty="0"/>
              <a:t>2 </a:t>
            </a:r>
            <a:r>
              <a:rPr lang="en-GB" sz="3600" dirty="0"/>
              <a:t>make my joy complete: be of the same mind, having the same love, being in full accord and of one mind. </a:t>
            </a:r>
            <a:r>
              <a:rPr lang="en-GB" sz="3600" baseline="30000" dirty="0"/>
              <a:t>3 </a:t>
            </a:r>
            <a:r>
              <a:rPr lang="en-GB" sz="3600" dirty="0"/>
              <a:t>Do nothing from selfish ambition or conceit, but in humility regard others as better than yourselves. </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normAutofit/>
          </a:bodyPr>
          <a:lstStyle/>
          <a:p>
            <a:r>
              <a:rPr lang="en-GB" dirty="0"/>
              <a:t>Philippians 2:1-13</a:t>
            </a:r>
          </a:p>
        </p:txBody>
      </p:sp>
    </p:spTree>
    <p:extLst>
      <p:ext uri="{BB962C8B-B14F-4D97-AF65-F5344CB8AC3E}">
        <p14:creationId xmlns:p14="http://schemas.microsoft.com/office/powerpoint/2010/main" val="297353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658994" cy="6431857"/>
          </a:xfrm>
        </p:spPr>
        <p:txBody>
          <a:bodyPr/>
          <a:lstStyle/>
          <a:p>
            <a:r>
              <a:rPr lang="en-GB" sz="3600" baseline="30000" dirty="0"/>
              <a:t>4 </a:t>
            </a:r>
            <a:r>
              <a:rPr lang="en-GB" sz="3600" dirty="0"/>
              <a:t>Let each of you look not to your own interests, but to the interests of others. </a:t>
            </a:r>
            <a:r>
              <a:rPr lang="en-GB" sz="3600" baseline="30000" dirty="0"/>
              <a:t>5 </a:t>
            </a:r>
            <a:r>
              <a:rPr lang="en-GB" sz="3600" dirty="0"/>
              <a:t>Let the same mind be in you that was in Christ Jesus,</a:t>
            </a:r>
          </a:p>
          <a:p>
            <a:r>
              <a:rPr lang="en-GB" sz="3600" baseline="30000" dirty="0"/>
              <a:t>6 </a:t>
            </a:r>
            <a:r>
              <a:rPr lang="en-GB" sz="3600" dirty="0"/>
              <a:t>who, though he was in the form of God,</a:t>
            </a:r>
            <a:br>
              <a:rPr lang="en-GB" sz="3600" dirty="0"/>
            </a:br>
            <a:r>
              <a:rPr lang="en-GB" sz="3600" dirty="0"/>
              <a:t>    did not regard equality with God</a:t>
            </a:r>
            <a:br>
              <a:rPr lang="en-GB" sz="3600" dirty="0"/>
            </a:br>
            <a:r>
              <a:rPr lang="en-GB" sz="3600" dirty="0"/>
              <a:t>    as something to be exploited,</a:t>
            </a:r>
            <a:br>
              <a:rPr lang="en-GB" sz="3600" dirty="0"/>
            </a:br>
            <a:r>
              <a:rPr lang="en-GB" sz="3600" baseline="30000" dirty="0"/>
              <a:t>7 </a:t>
            </a:r>
            <a:r>
              <a:rPr lang="en-GB" sz="3600" dirty="0"/>
              <a:t>but emptied himself,</a:t>
            </a:r>
            <a:br>
              <a:rPr lang="en-GB" sz="3600" dirty="0"/>
            </a:br>
            <a:r>
              <a:rPr lang="en-GB" sz="3600" dirty="0"/>
              <a:t>    taking the form of a slave,</a:t>
            </a:r>
            <a:br>
              <a:rPr lang="en-GB" sz="3600" dirty="0"/>
            </a:br>
            <a:r>
              <a:rPr lang="en-GB" sz="3600" dirty="0"/>
              <a:t>    being born in human likeness.</a:t>
            </a:r>
            <a:br>
              <a:rPr lang="en-GB" sz="3600" dirty="0"/>
            </a:br>
            <a:r>
              <a:rPr lang="en-GB" sz="3600" dirty="0"/>
              <a:t>And being found in human form,</a:t>
            </a:r>
          </a:p>
        </p:txBody>
      </p:sp>
    </p:spTree>
    <p:extLst>
      <p:ext uri="{BB962C8B-B14F-4D97-AF65-F5344CB8AC3E}">
        <p14:creationId xmlns:p14="http://schemas.microsoft.com/office/powerpoint/2010/main" val="3752551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701036" cy="6431857"/>
          </a:xfrm>
        </p:spPr>
        <p:txBody>
          <a:bodyPr/>
          <a:lstStyle/>
          <a:p>
            <a:r>
              <a:rPr lang="en-GB" sz="3600" baseline="30000" dirty="0"/>
              <a:t>8 </a:t>
            </a:r>
            <a:r>
              <a:rPr lang="en-GB" sz="3600" dirty="0"/>
              <a:t>    he humbled himself</a:t>
            </a:r>
            <a:br>
              <a:rPr lang="en-GB" sz="3600" dirty="0"/>
            </a:br>
            <a:r>
              <a:rPr lang="en-GB" sz="3600" dirty="0"/>
              <a:t>    and became obedient to the point of death—</a:t>
            </a:r>
            <a:br>
              <a:rPr lang="en-GB" sz="3600" dirty="0"/>
            </a:br>
            <a:r>
              <a:rPr lang="en-GB" sz="3600" dirty="0"/>
              <a:t>    even death on a cross.</a:t>
            </a:r>
          </a:p>
          <a:p>
            <a:r>
              <a:rPr lang="en-GB" sz="3600" baseline="30000" dirty="0"/>
              <a:t>9 </a:t>
            </a:r>
            <a:r>
              <a:rPr lang="en-GB" sz="3600" dirty="0"/>
              <a:t>Therefore God also highly exalted him</a:t>
            </a:r>
            <a:br>
              <a:rPr lang="en-GB" sz="3600" dirty="0"/>
            </a:br>
            <a:r>
              <a:rPr lang="en-GB" sz="3600" dirty="0"/>
              <a:t>    and gave him the name</a:t>
            </a:r>
            <a:br>
              <a:rPr lang="en-GB" sz="3600" dirty="0"/>
            </a:br>
            <a:r>
              <a:rPr lang="en-GB" sz="3600" dirty="0"/>
              <a:t>    that is above every name,</a:t>
            </a:r>
            <a:br>
              <a:rPr lang="en-GB" sz="3600" dirty="0"/>
            </a:br>
            <a:r>
              <a:rPr lang="en-GB" sz="3600" baseline="30000" dirty="0"/>
              <a:t>10 </a:t>
            </a:r>
            <a:r>
              <a:rPr lang="en-GB" sz="3600" dirty="0"/>
              <a:t>so that at the name of Jesus</a:t>
            </a:r>
            <a:br>
              <a:rPr lang="en-GB" sz="3600" dirty="0"/>
            </a:br>
            <a:r>
              <a:rPr lang="en-GB" sz="3600" dirty="0"/>
              <a:t>    every knee should bend,</a:t>
            </a:r>
            <a:br>
              <a:rPr lang="en-GB" sz="3600" dirty="0"/>
            </a:br>
            <a:r>
              <a:rPr lang="en-GB" sz="3600" dirty="0"/>
              <a:t>    in heaven and on earth and under the earth,</a:t>
            </a:r>
          </a:p>
        </p:txBody>
      </p:sp>
    </p:spTree>
    <p:extLst>
      <p:ext uri="{BB962C8B-B14F-4D97-AF65-F5344CB8AC3E}">
        <p14:creationId xmlns:p14="http://schemas.microsoft.com/office/powerpoint/2010/main" val="3438116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2E8BE-0EAB-A14E-6E60-52DA0BF25D8A}"/>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0762679-791A-4FA8-397B-28BF972F2457}"/>
              </a:ext>
            </a:extLst>
          </p:cNvPr>
          <p:cNvSpPr>
            <a:spLocks noGrp="1"/>
          </p:cNvSpPr>
          <p:nvPr>
            <p:ph sz="quarter" idx="13"/>
          </p:nvPr>
        </p:nvSpPr>
        <p:spPr>
          <a:xfrm>
            <a:off x="354330" y="102870"/>
            <a:ext cx="11701036" cy="6431857"/>
          </a:xfrm>
        </p:spPr>
        <p:txBody>
          <a:bodyPr/>
          <a:lstStyle/>
          <a:p>
            <a:r>
              <a:rPr lang="en-GB" sz="3600" baseline="30000" dirty="0"/>
              <a:t>11 </a:t>
            </a:r>
            <a:r>
              <a:rPr lang="en-GB" sz="3600" dirty="0"/>
              <a:t>and every tongue should confess</a:t>
            </a:r>
            <a:br>
              <a:rPr lang="en-GB" sz="3600" dirty="0"/>
            </a:br>
            <a:r>
              <a:rPr lang="en-GB" sz="3600" dirty="0"/>
              <a:t>    that Jesus Christ is Lord,</a:t>
            </a:r>
            <a:br>
              <a:rPr lang="en-GB" sz="3600" dirty="0"/>
            </a:br>
            <a:r>
              <a:rPr lang="en-GB" sz="3600" dirty="0"/>
              <a:t>    to the glory of God the Father.</a:t>
            </a:r>
          </a:p>
          <a:p>
            <a:endParaRPr lang="en-GB" sz="2800" dirty="0">
              <a:solidFill>
                <a:schemeClr val="tx1">
                  <a:lumMod val="85000"/>
                </a:schemeClr>
              </a:solidFill>
            </a:endParaRPr>
          </a:p>
          <a:p>
            <a:r>
              <a:rPr lang="en-GB" sz="2800" dirty="0">
                <a:solidFill>
                  <a:schemeClr val="tx1">
                    <a:lumMod val="85000"/>
                  </a:schemeClr>
                </a:solidFill>
              </a:rPr>
              <a:t>Shining as Lights in the World</a:t>
            </a:r>
          </a:p>
          <a:p>
            <a:endParaRPr lang="en-GB" sz="2800" baseline="30000" dirty="0">
              <a:solidFill>
                <a:schemeClr val="tx1">
                  <a:lumMod val="85000"/>
                </a:schemeClr>
              </a:solidFill>
            </a:endParaRPr>
          </a:p>
          <a:p>
            <a:r>
              <a:rPr lang="en-GB" sz="3600" baseline="30000" dirty="0"/>
              <a:t>12 </a:t>
            </a:r>
            <a:r>
              <a:rPr lang="en-GB" sz="3600" dirty="0"/>
              <a:t>Therefore, my beloved, just as you have always obeyed me, not only in my presence, but much more now in my absence, work out your own salvation with fear and trembling; </a:t>
            </a:r>
            <a:r>
              <a:rPr lang="en-GB" sz="3600" baseline="30000" dirty="0"/>
              <a:t>13 </a:t>
            </a:r>
            <a:r>
              <a:rPr lang="en-GB" sz="3600" dirty="0"/>
              <a:t>for it is God who is at work in you, enabling you both to will and to work for his good pleasure.</a:t>
            </a:r>
          </a:p>
        </p:txBody>
      </p:sp>
    </p:spTree>
    <p:extLst>
      <p:ext uri="{BB962C8B-B14F-4D97-AF65-F5344CB8AC3E}">
        <p14:creationId xmlns:p14="http://schemas.microsoft.com/office/powerpoint/2010/main" val="2857401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baseline="30000" dirty="0"/>
              <a:t>1</a:t>
            </a:r>
            <a:r>
              <a:rPr lang="en-GB" dirty="0"/>
              <a:t> Brother, sister, let me serve you,</a:t>
            </a:r>
          </a:p>
          <a:p>
            <a:r>
              <a:rPr lang="en-GB" dirty="0"/>
              <a:t>let me be as Christ to you;</a:t>
            </a:r>
          </a:p>
          <a:p>
            <a:r>
              <a:rPr lang="en-GB" dirty="0"/>
              <a:t>pray that I may have the grace to</a:t>
            </a:r>
          </a:p>
          <a:p>
            <a:r>
              <a:rPr lang="en-GB" dirty="0"/>
              <a:t>let you be my servant too.</a:t>
            </a:r>
          </a:p>
          <a:p>
            <a:endParaRPr lang="en-GB" dirty="0"/>
          </a:p>
          <a:p>
            <a:r>
              <a:rPr lang="en-GB" baseline="30000" dirty="0"/>
              <a:t>2</a:t>
            </a:r>
            <a:r>
              <a:rPr lang="en-GB" dirty="0"/>
              <a:t> We are pilgrims on a journey,</a:t>
            </a:r>
          </a:p>
          <a:p>
            <a:r>
              <a:rPr lang="en-GB" dirty="0"/>
              <a:t>and companions on the road;</a:t>
            </a:r>
          </a:p>
          <a:p>
            <a:r>
              <a:rPr lang="en-GB" dirty="0"/>
              <a:t>we are here to help each other</a:t>
            </a:r>
          </a:p>
          <a:p>
            <a:r>
              <a:rPr lang="en-GB" dirty="0"/>
              <a:t>walk the mile and bear the load.</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474 Brother, sister, let me serve you</a:t>
            </a:r>
          </a:p>
        </p:txBody>
      </p:sp>
    </p:spTree>
    <p:extLst>
      <p:ext uri="{BB962C8B-B14F-4D97-AF65-F5344CB8AC3E}">
        <p14:creationId xmlns:p14="http://schemas.microsoft.com/office/powerpoint/2010/main" val="4165139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466CD7A-55EF-E21D-D05F-01EAEA380135}"/>
              </a:ext>
            </a:extLst>
          </p:cNvPr>
          <p:cNvSpPr>
            <a:spLocks noGrp="1"/>
          </p:cNvSpPr>
          <p:nvPr>
            <p:ph sz="quarter" idx="13"/>
          </p:nvPr>
        </p:nvSpPr>
        <p:spPr/>
        <p:txBody>
          <a:bodyPr/>
          <a:lstStyle/>
          <a:p>
            <a:r>
              <a:rPr lang="en-GB" baseline="30000" dirty="0"/>
              <a:t>3</a:t>
            </a:r>
            <a:r>
              <a:rPr lang="en-GB" dirty="0"/>
              <a:t> I will hold the Christ-light for you</a:t>
            </a:r>
          </a:p>
          <a:p>
            <a:r>
              <a:rPr lang="en-GB" dirty="0"/>
              <a:t>in the night time of your fear;</a:t>
            </a:r>
          </a:p>
          <a:p>
            <a:r>
              <a:rPr lang="en-GB" dirty="0"/>
              <a:t>I will hold my hand out to you,</a:t>
            </a:r>
          </a:p>
          <a:p>
            <a:r>
              <a:rPr lang="en-GB" dirty="0"/>
              <a:t>speak the peace you long to hear.</a:t>
            </a:r>
          </a:p>
          <a:p>
            <a:endParaRPr lang="en-GB" dirty="0"/>
          </a:p>
          <a:p>
            <a:r>
              <a:rPr lang="en-GB" baseline="30000" dirty="0"/>
              <a:t>4</a:t>
            </a:r>
            <a:r>
              <a:rPr lang="en-GB" dirty="0"/>
              <a:t> I will weep when you are weeping;</a:t>
            </a:r>
          </a:p>
          <a:p>
            <a:r>
              <a:rPr lang="en-GB" dirty="0"/>
              <a:t>I will share your joy and sorrow</a:t>
            </a:r>
          </a:p>
          <a:p>
            <a:r>
              <a:rPr lang="en-GB" dirty="0"/>
              <a:t>when you laugh, I’ll laugh with you;</a:t>
            </a:r>
          </a:p>
          <a:p>
            <a:r>
              <a:rPr lang="en-GB" dirty="0"/>
              <a:t>till we’ve seen the journey through</a:t>
            </a:r>
          </a:p>
        </p:txBody>
      </p:sp>
    </p:spTree>
    <p:extLst>
      <p:ext uri="{BB962C8B-B14F-4D97-AF65-F5344CB8AC3E}">
        <p14:creationId xmlns:p14="http://schemas.microsoft.com/office/powerpoint/2010/main" val="3839686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466CD7A-55EF-E21D-D05F-01EAEA380135}"/>
              </a:ext>
            </a:extLst>
          </p:cNvPr>
          <p:cNvSpPr>
            <a:spLocks noGrp="1"/>
          </p:cNvSpPr>
          <p:nvPr>
            <p:ph sz="quarter" idx="13"/>
          </p:nvPr>
        </p:nvSpPr>
        <p:spPr/>
        <p:txBody>
          <a:bodyPr/>
          <a:lstStyle/>
          <a:p>
            <a:r>
              <a:rPr lang="en-GB" baseline="30000" dirty="0"/>
              <a:t>5</a:t>
            </a:r>
            <a:r>
              <a:rPr lang="en-GB" dirty="0"/>
              <a:t> When we sing to God in heaven</a:t>
            </a:r>
          </a:p>
          <a:p>
            <a:r>
              <a:rPr lang="en-GB" dirty="0"/>
              <a:t>we shall find such harmony,</a:t>
            </a:r>
          </a:p>
          <a:p>
            <a:r>
              <a:rPr lang="en-GB" dirty="0"/>
              <a:t>born of all we’ve known together</a:t>
            </a:r>
          </a:p>
          <a:p>
            <a:r>
              <a:rPr lang="en-GB" dirty="0"/>
              <a:t>of Christ’s love and agony.</a:t>
            </a:r>
          </a:p>
          <a:p>
            <a:endParaRPr lang="en-GB" dirty="0"/>
          </a:p>
          <a:p>
            <a:r>
              <a:rPr lang="en-GB" baseline="30000" dirty="0"/>
              <a:t>6</a:t>
            </a:r>
            <a:r>
              <a:rPr lang="en-GB" dirty="0"/>
              <a:t> Brother, sister, let me serve you,</a:t>
            </a:r>
          </a:p>
          <a:p>
            <a:r>
              <a:rPr lang="en-GB" dirty="0"/>
              <a:t>let me as Christ to you;</a:t>
            </a:r>
          </a:p>
          <a:p>
            <a:r>
              <a:rPr lang="en-GB" dirty="0"/>
              <a:t>pray that I may have the grace to</a:t>
            </a:r>
          </a:p>
          <a:p>
            <a:r>
              <a:rPr lang="en-GB" dirty="0"/>
              <a:t>let you be my servant too.</a:t>
            </a:r>
          </a:p>
        </p:txBody>
      </p:sp>
    </p:spTree>
    <p:extLst>
      <p:ext uri="{BB962C8B-B14F-4D97-AF65-F5344CB8AC3E}">
        <p14:creationId xmlns:p14="http://schemas.microsoft.com/office/powerpoint/2010/main" val="3980236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17D9F-DDDF-0BC3-1617-4568A4619EA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69D55A-12ED-5C55-156D-0A173783D083}"/>
              </a:ext>
            </a:extLst>
          </p:cNvPr>
          <p:cNvSpPr>
            <a:spLocks noGrp="1"/>
          </p:cNvSpPr>
          <p:nvPr>
            <p:ph sz="quarter" idx="13"/>
          </p:nvPr>
        </p:nvSpPr>
        <p:spPr>
          <a:xfrm>
            <a:off x="1154113" y="354446"/>
            <a:ext cx="9661525" cy="6149109"/>
          </a:xfrm>
        </p:spPr>
        <p:txBody>
          <a:bodyPr>
            <a:noAutofit/>
          </a:bodyPr>
          <a:lstStyle/>
          <a:p>
            <a:r>
              <a:rPr lang="en-GB" dirty="0"/>
              <a:t>Sermon</a:t>
            </a:r>
          </a:p>
        </p:txBody>
      </p:sp>
    </p:spTree>
    <p:extLst>
      <p:ext uri="{BB962C8B-B14F-4D97-AF65-F5344CB8AC3E}">
        <p14:creationId xmlns:p14="http://schemas.microsoft.com/office/powerpoint/2010/main" val="887933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4400" baseline="30000" dirty="0"/>
              <a:t>1</a:t>
            </a:r>
            <a:r>
              <a:rPr lang="en-GB" sz="4400" dirty="0"/>
              <a:t> Christ, whose glory fills the skies,</a:t>
            </a:r>
          </a:p>
          <a:p>
            <a:r>
              <a:rPr lang="en-GB" sz="4400" dirty="0"/>
              <a:t>Christ, the true, the only light,</a:t>
            </a:r>
          </a:p>
          <a:p>
            <a:r>
              <a:rPr lang="en-GB" sz="4400" dirty="0"/>
              <a:t>Sun of Righteousness, arise,</a:t>
            </a:r>
          </a:p>
          <a:p>
            <a:r>
              <a:rPr lang="en-GB" sz="4400" dirty="0"/>
              <a:t>Triumph o’er the shades of night:</a:t>
            </a:r>
          </a:p>
          <a:p>
            <a:r>
              <a:rPr lang="en-GB" sz="4400" dirty="0"/>
              <a:t>Day-spring from on high, be near:</a:t>
            </a:r>
          </a:p>
          <a:p>
            <a:r>
              <a:rPr lang="en-GB" sz="4400" dirty="0"/>
              <a:t>Day-star, in my heart appear.</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380  Christ, whose glory fills the skies</a:t>
            </a:r>
          </a:p>
        </p:txBody>
      </p:sp>
    </p:spTree>
    <p:extLst>
      <p:ext uri="{BB962C8B-B14F-4D97-AF65-F5344CB8AC3E}">
        <p14:creationId xmlns:p14="http://schemas.microsoft.com/office/powerpoint/2010/main" val="1579080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4400" baseline="30000" dirty="0"/>
              <a:t>2</a:t>
            </a:r>
            <a:r>
              <a:rPr lang="en-GB" sz="4400" dirty="0"/>
              <a:t> Dark and cheerless is the morn</a:t>
            </a:r>
          </a:p>
          <a:p>
            <a:r>
              <a:rPr lang="en-GB" sz="4400" dirty="0"/>
              <a:t>Unaccompanied by thee,</a:t>
            </a:r>
          </a:p>
          <a:p>
            <a:r>
              <a:rPr lang="en-GB" sz="4400" dirty="0"/>
              <a:t>Joyless is the day’s return,</a:t>
            </a:r>
          </a:p>
          <a:p>
            <a:r>
              <a:rPr lang="en-GB" sz="4400" dirty="0"/>
              <a:t>Till thy mercy’s beams I see;</a:t>
            </a:r>
          </a:p>
          <a:p>
            <a:r>
              <a:rPr lang="en-GB" sz="4400" dirty="0"/>
              <a:t>Till thy inward light impart,</a:t>
            </a:r>
          </a:p>
          <a:p>
            <a:r>
              <a:rPr lang="en-GB" sz="4400" dirty="0"/>
              <a:t>Glad my eyes, and warm my heart.</a:t>
            </a:r>
          </a:p>
        </p:txBody>
      </p:sp>
    </p:spTree>
    <p:extLst>
      <p:ext uri="{BB962C8B-B14F-4D97-AF65-F5344CB8AC3E}">
        <p14:creationId xmlns:p14="http://schemas.microsoft.com/office/powerpoint/2010/main" val="4156401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p:txBody>
          <a:bodyPr/>
          <a:lstStyle/>
          <a:p>
            <a:r>
              <a:rPr lang="en-GB" sz="4400" baseline="30000" dirty="0"/>
              <a:t>3</a:t>
            </a:r>
            <a:r>
              <a:rPr lang="en-GB" sz="4400" dirty="0"/>
              <a:t> Visit then this soul of mine,</a:t>
            </a:r>
          </a:p>
          <a:p>
            <a:r>
              <a:rPr lang="en-GB" sz="4400" dirty="0"/>
              <a:t>Pierce the gloom of sin, and grief,</a:t>
            </a:r>
          </a:p>
          <a:p>
            <a:r>
              <a:rPr lang="en-GB" sz="4400" dirty="0"/>
              <a:t>Fill me, Radiancy Divine,</a:t>
            </a:r>
          </a:p>
          <a:p>
            <a:r>
              <a:rPr lang="en-GB" sz="4400" dirty="0"/>
              <a:t>Scatter all my unbelief,</a:t>
            </a:r>
          </a:p>
          <a:p>
            <a:r>
              <a:rPr lang="en-GB" sz="4400" dirty="0"/>
              <a:t>More and more thyself display,</a:t>
            </a:r>
          </a:p>
          <a:p>
            <a:r>
              <a:rPr lang="en-GB" sz="4400" dirty="0"/>
              <a:t>Shining to the perfect day.</a:t>
            </a:r>
          </a:p>
        </p:txBody>
      </p:sp>
    </p:spTree>
    <p:extLst>
      <p:ext uri="{BB962C8B-B14F-4D97-AF65-F5344CB8AC3E}">
        <p14:creationId xmlns:p14="http://schemas.microsoft.com/office/powerpoint/2010/main" val="16005335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63B9D-FF68-0AAE-64BD-3494CDEFBE8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4B314E-771F-AA9A-B70B-9A0E3440C5CB}"/>
              </a:ext>
            </a:extLst>
          </p:cNvPr>
          <p:cNvSpPr>
            <a:spLocks noGrp="1"/>
          </p:cNvSpPr>
          <p:nvPr>
            <p:ph sz="quarter" idx="13"/>
          </p:nvPr>
        </p:nvSpPr>
        <p:spPr>
          <a:xfrm>
            <a:off x="1154113" y="354446"/>
            <a:ext cx="9661525" cy="6149109"/>
          </a:xfrm>
        </p:spPr>
        <p:txBody>
          <a:bodyPr>
            <a:noAutofit/>
          </a:bodyPr>
          <a:lstStyle/>
          <a:p>
            <a:r>
              <a:rPr lang="en-GB" dirty="0">
                <a:effectLst/>
              </a:rPr>
              <a:t>Prayers of Thanksgiving and Intercession</a:t>
            </a:r>
          </a:p>
          <a:p>
            <a:r>
              <a:rPr lang="en-GB" dirty="0">
                <a:effectLst/>
              </a:rPr>
              <a:t>Blessing the Offering &amp; the Lord’s Prayer</a:t>
            </a:r>
          </a:p>
        </p:txBody>
      </p:sp>
    </p:spTree>
    <p:extLst>
      <p:ext uri="{BB962C8B-B14F-4D97-AF65-F5344CB8AC3E}">
        <p14:creationId xmlns:p14="http://schemas.microsoft.com/office/powerpoint/2010/main" val="598431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761AA-C212-CA09-7EF0-8E58F189288C}"/>
              </a:ext>
            </a:extLst>
          </p:cNvPr>
          <p:cNvSpPr>
            <a:spLocks noGrp="1"/>
          </p:cNvSpPr>
          <p:nvPr>
            <p:ph sz="quarter" idx="13"/>
          </p:nvPr>
        </p:nvSpPr>
        <p:spPr/>
        <p:txBody>
          <a:bodyPr/>
          <a:lstStyle/>
          <a:p>
            <a:r>
              <a:rPr lang="en-GB" sz="4000" baseline="30000" dirty="0"/>
              <a:t>1</a:t>
            </a:r>
            <a:r>
              <a:rPr lang="en-GB" sz="4000" dirty="0"/>
              <a:t> Forth in thy name, 0 Lord, I go,</a:t>
            </a:r>
          </a:p>
          <a:p>
            <a:r>
              <a:rPr lang="en-GB" sz="4000" dirty="0"/>
              <a:t>my daily labour to pursue,</a:t>
            </a:r>
          </a:p>
          <a:p>
            <a:r>
              <a:rPr lang="en-GB" sz="4000" dirty="0"/>
              <a:t>thee, only thee, resolved to know</a:t>
            </a:r>
          </a:p>
          <a:p>
            <a:r>
              <a:rPr lang="en-GB" sz="4000" dirty="0"/>
              <a:t>in all I think or speak or do.</a:t>
            </a:r>
          </a:p>
          <a:p>
            <a:endParaRPr lang="en-GB" sz="4000" dirty="0"/>
          </a:p>
          <a:p>
            <a:r>
              <a:rPr lang="en-GB" sz="4000" baseline="30000" dirty="0"/>
              <a:t>2</a:t>
            </a:r>
            <a:r>
              <a:rPr lang="en-GB" sz="4000" dirty="0"/>
              <a:t> The task thy wisdom hath assigned</a:t>
            </a:r>
          </a:p>
          <a:p>
            <a:r>
              <a:rPr lang="en-GB" sz="4000" dirty="0"/>
              <a:t>O let me cheerfully fulfil!</a:t>
            </a:r>
          </a:p>
          <a:p>
            <a:r>
              <a:rPr lang="en-GB" sz="4000" dirty="0"/>
              <a:t>In all my works thy presence find,</a:t>
            </a:r>
          </a:p>
          <a:p>
            <a:r>
              <a:rPr lang="en-GB" sz="4000" dirty="0"/>
              <a:t>and prove thy good and perfect will.</a:t>
            </a:r>
          </a:p>
        </p:txBody>
      </p:sp>
      <p:sp>
        <p:nvSpPr>
          <p:cNvPr id="4" name="Text Placeholder 3">
            <a:extLst>
              <a:ext uri="{FF2B5EF4-FFF2-40B4-BE49-F238E27FC236}">
                <a16:creationId xmlns:a16="http://schemas.microsoft.com/office/drawing/2014/main" id="{39F60C5D-9E94-E33A-AC21-8F28DFE10A5D}"/>
              </a:ext>
            </a:extLst>
          </p:cNvPr>
          <p:cNvSpPr>
            <a:spLocks noGrp="1"/>
          </p:cNvSpPr>
          <p:nvPr>
            <p:ph type="body" sz="quarter" idx="14"/>
          </p:nvPr>
        </p:nvSpPr>
        <p:spPr/>
        <p:txBody>
          <a:bodyPr/>
          <a:lstStyle/>
          <a:p>
            <a:r>
              <a:rPr lang="en-GB" dirty="0"/>
              <a:t>Hymn 521 Forth in thy name, O Lord, I go</a:t>
            </a:r>
          </a:p>
        </p:txBody>
      </p:sp>
    </p:spTree>
    <p:extLst>
      <p:ext uri="{BB962C8B-B14F-4D97-AF65-F5344CB8AC3E}">
        <p14:creationId xmlns:p14="http://schemas.microsoft.com/office/powerpoint/2010/main" val="17074536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613552" cy="6431857"/>
          </a:xfrm>
        </p:spPr>
        <p:txBody>
          <a:bodyPr/>
          <a:lstStyle/>
          <a:p>
            <a:r>
              <a:rPr lang="en-GB" sz="4000" baseline="30000" dirty="0"/>
              <a:t>3</a:t>
            </a:r>
            <a:r>
              <a:rPr lang="en-GB" sz="4000" dirty="0"/>
              <a:t> Thee may I set at my right hand,</a:t>
            </a:r>
          </a:p>
          <a:p>
            <a:r>
              <a:rPr lang="en-GB" sz="4000" dirty="0"/>
              <a:t>whose eyes my inmost substance see,</a:t>
            </a:r>
          </a:p>
          <a:p>
            <a:r>
              <a:rPr lang="en-GB" sz="4000" dirty="0"/>
              <a:t>and labour on at thy command,</a:t>
            </a:r>
          </a:p>
          <a:p>
            <a:pPr>
              <a:spcAft>
                <a:spcPts val="1200"/>
              </a:spcAft>
            </a:pPr>
            <a:r>
              <a:rPr lang="en-GB" sz="4000" dirty="0"/>
              <a:t>and offer all my works to thee.</a:t>
            </a:r>
          </a:p>
          <a:p>
            <a:pPr>
              <a:spcAft>
                <a:spcPts val="1200"/>
              </a:spcAft>
            </a:pPr>
            <a:endParaRPr lang="en-GB" sz="4000" dirty="0"/>
          </a:p>
          <a:p>
            <a:r>
              <a:rPr lang="en-GB" sz="4000" baseline="30000" dirty="0"/>
              <a:t>4</a:t>
            </a:r>
            <a:r>
              <a:rPr lang="en-GB" sz="4000" dirty="0"/>
              <a:t> Give me to bear thine easy yoke,</a:t>
            </a:r>
          </a:p>
          <a:p>
            <a:r>
              <a:rPr lang="en-GB" sz="4000" dirty="0"/>
              <a:t>and every moment watch and pray,</a:t>
            </a:r>
          </a:p>
          <a:p>
            <a:r>
              <a:rPr lang="en-GB" sz="4000" dirty="0"/>
              <a:t>and still to things eternal look,</a:t>
            </a:r>
          </a:p>
          <a:p>
            <a:pPr>
              <a:spcAft>
                <a:spcPts val="1200"/>
              </a:spcAft>
            </a:pPr>
            <a:r>
              <a:rPr lang="en-GB" sz="4000" dirty="0"/>
              <a:t>and hasten to thy glorious day;.</a:t>
            </a:r>
          </a:p>
        </p:txBody>
      </p:sp>
    </p:spTree>
    <p:extLst>
      <p:ext uri="{BB962C8B-B14F-4D97-AF65-F5344CB8AC3E}">
        <p14:creationId xmlns:p14="http://schemas.microsoft.com/office/powerpoint/2010/main" val="13181684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518FB75-4B12-B3A1-21F7-7F791296E533}"/>
              </a:ext>
            </a:extLst>
          </p:cNvPr>
          <p:cNvSpPr>
            <a:spLocks noGrp="1"/>
          </p:cNvSpPr>
          <p:nvPr>
            <p:ph sz="quarter" idx="13"/>
          </p:nvPr>
        </p:nvSpPr>
        <p:spPr>
          <a:xfrm>
            <a:off x="354330" y="102870"/>
            <a:ext cx="11613552" cy="6431857"/>
          </a:xfrm>
        </p:spPr>
        <p:txBody>
          <a:bodyPr/>
          <a:lstStyle/>
          <a:p>
            <a:r>
              <a:rPr lang="en-GB" sz="4400" baseline="30000" dirty="0"/>
              <a:t>5 </a:t>
            </a:r>
            <a:r>
              <a:rPr lang="en-GB" sz="4400" dirty="0"/>
              <a:t>for thee delightfully employ</a:t>
            </a:r>
          </a:p>
          <a:p>
            <a:r>
              <a:rPr lang="en-GB" sz="4400" dirty="0"/>
              <a:t>whate'er thy bounteous grace hath given,</a:t>
            </a:r>
          </a:p>
          <a:p>
            <a:r>
              <a:rPr lang="en-GB" sz="4400" dirty="0"/>
              <a:t>and run my course with even joy,</a:t>
            </a:r>
          </a:p>
          <a:p>
            <a:r>
              <a:rPr lang="en-GB" sz="4400" dirty="0"/>
              <a:t>and closely walk with thee to heaven.</a:t>
            </a:r>
          </a:p>
        </p:txBody>
      </p:sp>
    </p:spTree>
    <p:extLst>
      <p:ext uri="{BB962C8B-B14F-4D97-AF65-F5344CB8AC3E}">
        <p14:creationId xmlns:p14="http://schemas.microsoft.com/office/powerpoint/2010/main" val="2472608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9E6916-3CDA-4CDF-971C-B6CD005B5D18}"/>
              </a:ext>
            </a:extLst>
          </p:cNvPr>
          <p:cNvSpPr>
            <a:spLocks noGrp="1"/>
          </p:cNvSpPr>
          <p:nvPr>
            <p:ph sz="quarter" idx="13"/>
          </p:nvPr>
        </p:nvSpPr>
        <p:spPr>
          <a:xfrm>
            <a:off x="1154113" y="1162050"/>
            <a:ext cx="9661525" cy="4533900"/>
          </a:xfrm>
        </p:spPr>
        <p:txBody>
          <a:bodyPr/>
          <a:lstStyle/>
          <a:p>
            <a:r>
              <a:rPr lang="en-GB" dirty="0"/>
              <a:t>Blessing.</a:t>
            </a:r>
          </a:p>
          <a:p>
            <a:r>
              <a:rPr lang="en-GB" dirty="0"/>
              <a:t>Sung Amen.</a:t>
            </a:r>
          </a:p>
          <a:p>
            <a:endParaRPr lang="en-GB" dirty="0"/>
          </a:p>
        </p:txBody>
      </p:sp>
      <p:sp>
        <p:nvSpPr>
          <p:cNvPr id="3" name="TextBox 2">
            <a:extLst>
              <a:ext uri="{FF2B5EF4-FFF2-40B4-BE49-F238E27FC236}">
                <a16:creationId xmlns:a16="http://schemas.microsoft.com/office/drawing/2014/main" id="{A3AAAFA5-2CC8-4FED-A65A-57AEB9F6E976}"/>
              </a:ext>
            </a:extLst>
          </p:cNvPr>
          <p:cNvSpPr txBox="1"/>
          <p:nvPr/>
        </p:nvSpPr>
        <p:spPr>
          <a:xfrm>
            <a:off x="8869680" y="4560570"/>
            <a:ext cx="3101894" cy="1900164"/>
          </a:xfrm>
          <a:prstGeom prst="rect">
            <a:avLst/>
          </a:prstGeom>
          <a:solidFill>
            <a:schemeClr val="accent1">
              <a:lumMod val="75000"/>
              <a:alpha val="90000"/>
            </a:schemeClr>
          </a:solidFill>
        </p:spPr>
        <p:txBody>
          <a:bodyPr wrap="square" lIns="365760" tIns="144000" rIns="365760" bIns="144000" rtlCol="0">
            <a:spAutoFit/>
          </a:bodyPr>
          <a:lstStyle/>
          <a:p>
            <a:pPr>
              <a:lnSpc>
                <a:spcPct val="150000"/>
              </a:lnSpc>
            </a:pPr>
            <a:r>
              <a:rPr lang="en-GB" dirty="0">
                <a:solidFill>
                  <a:srgbClr val="FFFF00"/>
                </a:solidFill>
              </a:rPr>
              <a:t>If you are available, please feel free to remain online to chat for fellowship.</a:t>
            </a:r>
            <a:endParaRPr lang="en-GB" sz="1600" i="1" dirty="0">
              <a:solidFill>
                <a:srgbClr val="FFFF00"/>
              </a:solidFill>
            </a:endParaRPr>
          </a:p>
        </p:txBody>
      </p:sp>
    </p:spTree>
    <p:extLst>
      <p:ext uri="{BB962C8B-B14F-4D97-AF65-F5344CB8AC3E}">
        <p14:creationId xmlns:p14="http://schemas.microsoft.com/office/powerpoint/2010/main" val="35428833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5CB95-2A3E-4B62-A837-A806A74EB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6814" y="1864895"/>
            <a:ext cx="4744954" cy="3554136"/>
          </a:xfrm>
          <a:prstGeom prst="rect">
            <a:avLst/>
          </a:prstGeom>
        </p:spPr>
      </p:pic>
      <p:sp>
        <p:nvSpPr>
          <p:cNvPr id="4" name="Title 3">
            <a:extLst>
              <a:ext uri="{FF2B5EF4-FFF2-40B4-BE49-F238E27FC236}">
                <a16:creationId xmlns:a16="http://schemas.microsoft.com/office/drawing/2014/main" id="{BD9AEAEE-074D-4F4B-AC0F-96AA252D1637}"/>
              </a:ext>
            </a:extLst>
          </p:cNvPr>
          <p:cNvSpPr>
            <a:spLocks noGrp="1"/>
          </p:cNvSpPr>
          <p:nvPr>
            <p:ph type="title"/>
          </p:nvPr>
        </p:nvSpPr>
        <p:spPr>
          <a:xfrm>
            <a:off x="1524000" y="336438"/>
            <a:ext cx="9144000" cy="1139825"/>
          </a:xfrm>
        </p:spPr>
        <p:txBody>
          <a:bodyPr/>
          <a:lstStyle/>
          <a:p>
            <a:pPr algn="ctr"/>
            <a:r>
              <a:rPr lang="en-GB" b="1" dirty="0">
                <a:solidFill>
                  <a:srgbClr val="FFFF00"/>
                </a:solidFill>
                <a:effectLst>
                  <a:outerShdw blurRad="38100" dist="38100" dir="2700000" algn="tl">
                    <a:srgbClr val="000000">
                      <a:alpha val="43137"/>
                    </a:srgbClr>
                  </a:outerShdw>
                </a:effectLst>
              </a:rPr>
              <a:t>Our Fellowship Continues apart </a:t>
            </a:r>
          </a:p>
        </p:txBody>
      </p:sp>
      <p:sp>
        <p:nvSpPr>
          <p:cNvPr id="5" name="TextBox 4">
            <a:extLst>
              <a:ext uri="{FF2B5EF4-FFF2-40B4-BE49-F238E27FC236}">
                <a16:creationId xmlns:a16="http://schemas.microsoft.com/office/drawing/2014/main" id="{233521B6-7AB7-46AF-BE2D-6498276ACBB1}"/>
              </a:ext>
            </a:extLst>
          </p:cNvPr>
          <p:cNvSpPr txBox="1"/>
          <p:nvPr/>
        </p:nvSpPr>
        <p:spPr>
          <a:xfrm>
            <a:off x="1020131" y="2251774"/>
            <a:ext cx="4744953" cy="2780377"/>
          </a:xfrm>
          <a:prstGeom prst="rect">
            <a:avLst/>
          </a:prstGeom>
          <a:solidFill>
            <a:schemeClr val="accent1">
              <a:lumMod val="75000"/>
            </a:schemeClr>
          </a:solidFill>
        </p:spPr>
        <p:txBody>
          <a:bodyPr wrap="square" lIns="365760" tIns="365760" rIns="365760" bIns="548640" rtlCol="0">
            <a:spAutoFit/>
          </a:bodyPr>
          <a:lstStyle/>
          <a:p>
            <a:pPr>
              <a:lnSpc>
                <a:spcPct val="150000"/>
              </a:lnSpc>
            </a:pPr>
            <a:r>
              <a:rPr lang="en-GB" sz="2800" dirty="0"/>
              <a:t>If you are available, please feel free to remain online to chat.</a:t>
            </a:r>
            <a:endParaRPr lang="en-GB" sz="2400" i="1" dirty="0"/>
          </a:p>
        </p:txBody>
      </p:sp>
    </p:spTree>
    <p:extLst>
      <p:ext uri="{BB962C8B-B14F-4D97-AF65-F5344CB8AC3E}">
        <p14:creationId xmlns:p14="http://schemas.microsoft.com/office/powerpoint/2010/main" val="307516117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335</TotalTime>
  <Words>1639</Words>
  <Application>Microsoft Office PowerPoint</Application>
  <PresentationFormat>Widescreen</PresentationFormat>
  <Paragraphs>178</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Century Gothic</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Fellowship Continues apart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Ferguson</dc:creator>
  <cp:lastModifiedBy>Store NoBuy</cp:lastModifiedBy>
  <cp:revision>179</cp:revision>
  <dcterms:created xsi:type="dcterms:W3CDTF">2020-12-22T16:57:36Z</dcterms:created>
  <dcterms:modified xsi:type="dcterms:W3CDTF">2026-09-23T18:46:26Z</dcterms:modified>
</cp:coreProperties>
</file>